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2"/>
  </p:notesMasterIdLst>
  <p:handoutMasterIdLst>
    <p:handoutMasterId r:id="rId23"/>
  </p:handoutMasterIdLst>
  <p:sldIdLst>
    <p:sldId id="271" r:id="rId2"/>
    <p:sldId id="257" r:id="rId3"/>
    <p:sldId id="272" r:id="rId4"/>
    <p:sldId id="284" r:id="rId5"/>
    <p:sldId id="269" r:id="rId6"/>
    <p:sldId id="307" r:id="rId7"/>
    <p:sldId id="308" r:id="rId8"/>
    <p:sldId id="263" r:id="rId9"/>
    <p:sldId id="274" r:id="rId10"/>
    <p:sldId id="309" r:id="rId11"/>
    <p:sldId id="299" r:id="rId12"/>
    <p:sldId id="298" r:id="rId13"/>
    <p:sldId id="276" r:id="rId14"/>
    <p:sldId id="275" r:id="rId15"/>
    <p:sldId id="304" r:id="rId16"/>
    <p:sldId id="310" r:id="rId17"/>
    <p:sldId id="311" r:id="rId18"/>
    <p:sldId id="277" r:id="rId19"/>
    <p:sldId id="295" r:id="rId20"/>
    <p:sldId id="312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0099"/>
    <a:srgbClr val="003300"/>
    <a:srgbClr val="FF3300"/>
    <a:srgbClr val="009900"/>
    <a:srgbClr val="FF3399"/>
    <a:srgbClr val="3333CC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6" autoAdjust="0"/>
  </p:normalViewPr>
  <p:slideViewPr>
    <p:cSldViewPr snapToGrid="0">
      <p:cViewPr varScale="1">
        <p:scale>
          <a:sx n="40" d="100"/>
          <a:sy n="40" d="100"/>
        </p:scale>
        <p:origin x="-120" y="-8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7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Chỗ dành sẵ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63A0441E-C050-4E63-96CE-8F9275D74863}" type="datetime1">
              <a:rPr lang="vi-VN"/>
              <a:pPr>
                <a:defRPr/>
              </a:pPr>
              <a:t>09/12/2021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EF3B7AB-5B53-4BF5-99B9-5679240AF67D}" type="slidenum">
              <a:rPr lang="vi-VN"/>
              <a:pPr>
                <a:defRPr/>
              </a:pPr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9027811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ề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Chỗ dành sẵ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B5A2F062-6739-4716-9D97-7AB60A2542FB}" type="datetime1">
              <a:rPr lang="vi-VN"/>
              <a:pPr>
                <a:defRPr/>
              </a:pPr>
              <a:t>09/12/2021</a:t>
            </a:fld>
            <a:endParaRPr lang="vi-VN" dirty="0"/>
          </a:p>
        </p:txBody>
      </p:sp>
      <p:sp>
        <p:nvSpPr>
          <p:cNvPr id="4" name="Chỗ dành sẵn cho Hình ảnh của Trang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 dirty="0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Bấm để chỉnh sửa kiểu văn bản Bản cái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bốn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F3685752-BA56-48A8-8A7E-64CE743510B5}" type="slidenum">
              <a:rPr lang="vi-VN"/>
              <a:pPr>
                <a:defRPr/>
              </a:pPr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8755892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Chỗ dành sẵ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15363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1EAD19-CE49-4082-A19A-A0CF4D6D7819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1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329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32771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57EA586-E83D-4F88-8320-96C9131F9FFD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11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188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34819" name="Chỗ dành sẵn cho Số Trang chiế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C6275C-909C-473E-BFCD-5DCE8858F859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2936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36867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6ED6D6D-D06F-4B2F-ADA4-017756CC00C8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13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968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40963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92228BD-8444-4331-BCBD-1D7AC46ECCD8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14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880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43011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F535C9-6B6B-4B56-8473-040C2F43B0E2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15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459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43011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F535C9-6B6B-4B56-8473-040C2F43B0E2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16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212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51203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037F24-71B6-4B74-A6C2-18FD87B82536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18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93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17676-A16B-461A-BE0A-3074479F44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133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Chỗ dành sẵ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17411" name="Chỗ dành sẵn cho Số Trang chiế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3518A0-382C-4CC0-A55C-738E1CE77479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1512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Chỗ dành sẵ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19459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12F9D20-880D-42F2-9FF8-C3B70647F1B3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3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714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Chỗ dành sẵ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22531" name="Chỗ dành sẵn cho Số Trang chiế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9CDA37-9C30-4133-A116-4B0B3D5D5708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9783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62468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C963A46-CF16-4775-A979-107C9949AE09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6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692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62468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C963A46-CF16-4775-A979-107C9949AE09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7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198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26627" name="Chỗ dành sẵn cho Số Trang chiế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053803-AD5A-4D4F-8556-B5724E20764F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7346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28675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032C6D-5C6E-4896-96FF-A549A884E475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9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33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57A9-863C-4B47-83E4-B552BE5ACE0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069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46207F-27CF-4283-9621-EA5C770DB3CB}" type="datetime1">
              <a:rPr lang="vi-VN" smtClean="0"/>
              <a:pPr>
                <a:defRPr/>
              </a:pPr>
              <a:t>09/12/2021</a:t>
            </a:fld>
            <a:endParaRPr lang="vi-V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A0055-E3F3-4253-ADE9-6EA67170E6F2}" type="slidenum">
              <a:rPr lang="vi-VN" smtClean="0"/>
              <a:pPr>
                <a:defRPr/>
              </a:pPr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65126438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46207F-27CF-4283-9621-EA5C770DB3CB}" type="datetime1">
              <a:rPr lang="vi-VN" smtClean="0"/>
              <a:pPr>
                <a:defRPr/>
              </a:pPr>
              <a:t>09/12/2021</a:t>
            </a:fld>
            <a:endParaRPr lang="vi-V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A0055-E3F3-4253-ADE9-6EA67170E6F2}" type="slidenum">
              <a:rPr lang="vi-VN" smtClean="0"/>
              <a:pPr>
                <a:defRPr/>
              </a:pPr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0118281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46207F-27CF-4283-9621-EA5C770DB3CB}" type="datetime1">
              <a:rPr lang="vi-VN" smtClean="0"/>
              <a:pPr>
                <a:defRPr/>
              </a:pPr>
              <a:t>09/12/2021</a:t>
            </a:fld>
            <a:endParaRPr lang="vi-V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A0055-E3F3-4253-ADE9-6EA67170E6F2}" type="slidenum">
              <a:rPr lang="vi-VN" smtClean="0"/>
              <a:pPr>
                <a:defRPr/>
              </a:pPr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9768005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82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46207F-27CF-4283-9621-EA5C770DB3CB}" type="datetime1">
              <a:rPr lang="vi-VN" smtClean="0"/>
              <a:pPr>
                <a:defRPr/>
              </a:pPr>
              <a:t>09/12/2021</a:t>
            </a:fld>
            <a:endParaRPr lang="vi-V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A0055-E3F3-4253-ADE9-6EA67170E6F2}" type="slidenum">
              <a:rPr lang="vi-VN" smtClean="0"/>
              <a:pPr>
                <a:defRPr/>
              </a:pPr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10550524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46207F-27CF-4283-9621-EA5C770DB3CB}" type="datetime1">
              <a:rPr lang="vi-VN" smtClean="0"/>
              <a:pPr>
                <a:defRPr/>
              </a:pPr>
              <a:t>09/12/2021</a:t>
            </a:fld>
            <a:endParaRPr lang="vi-V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A0055-E3F3-4253-ADE9-6EA67170E6F2}" type="slidenum">
              <a:rPr lang="vi-VN" smtClean="0"/>
              <a:pPr>
                <a:defRPr/>
              </a:pPr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8250326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46207F-27CF-4283-9621-EA5C770DB3CB}" type="datetime1">
              <a:rPr lang="vi-VN" smtClean="0"/>
              <a:pPr>
                <a:defRPr/>
              </a:pPr>
              <a:t>09/12/2021</a:t>
            </a:fld>
            <a:endParaRPr lang="vi-V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A0055-E3F3-4253-ADE9-6EA67170E6F2}" type="slidenum">
              <a:rPr lang="vi-VN" smtClean="0"/>
              <a:pPr>
                <a:defRPr/>
              </a:pPr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42427724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46207F-27CF-4283-9621-EA5C770DB3CB}" type="datetime1">
              <a:rPr lang="vi-VN" smtClean="0"/>
              <a:pPr>
                <a:defRPr/>
              </a:pPr>
              <a:t>09/12/2021</a:t>
            </a:fld>
            <a:endParaRPr lang="vi-V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A0055-E3F3-4253-ADE9-6EA67170E6F2}" type="slidenum">
              <a:rPr lang="vi-VN" smtClean="0"/>
              <a:pPr>
                <a:defRPr/>
              </a:pPr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522948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46207F-27CF-4283-9621-EA5C770DB3CB}" type="datetime1">
              <a:rPr lang="vi-VN" smtClean="0"/>
              <a:pPr>
                <a:defRPr/>
              </a:pPr>
              <a:t>09/12/2021</a:t>
            </a:fld>
            <a:endParaRPr lang="vi-V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A0055-E3F3-4253-ADE9-6EA67170E6F2}" type="slidenum">
              <a:rPr lang="vi-VN" smtClean="0"/>
              <a:pPr>
                <a:defRPr/>
              </a:pPr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3703589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EBA762-CA2F-47A4-B418-8C15F6AE1875}" type="datetime1">
              <a:rPr lang="vi-VN" smtClean="0"/>
              <a:pPr>
                <a:defRPr/>
              </a:pPr>
              <a:t>09/12/2021</a:t>
            </a:fld>
            <a:endParaRPr lang="vi-V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328EF2-D006-472A-B141-11B2D27C7610}" type="slidenum">
              <a:rPr lang="vi-VN" smtClean="0"/>
              <a:pPr>
                <a:defRPr/>
              </a:pPr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49823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46207F-27CF-4283-9621-EA5C770DB3CB}" type="datetime1">
              <a:rPr lang="vi-VN" smtClean="0"/>
              <a:pPr>
                <a:defRPr/>
              </a:pPr>
              <a:t>09/12/2021</a:t>
            </a:fld>
            <a:endParaRPr lang="vi-V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A0055-E3F3-4253-ADE9-6EA67170E6F2}" type="slidenum">
              <a:rPr lang="vi-VN" smtClean="0"/>
              <a:pPr>
                <a:defRPr/>
              </a:pPr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2485796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46207F-27CF-4283-9621-EA5C770DB3CB}" type="datetime1">
              <a:rPr lang="vi-VN" smtClean="0"/>
              <a:pPr>
                <a:defRPr/>
              </a:pPr>
              <a:t>09/12/2021</a:t>
            </a:fld>
            <a:endParaRPr lang="vi-V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A0055-E3F3-4253-ADE9-6EA67170E6F2}" type="slidenum">
              <a:rPr lang="vi-VN" smtClean="0"/>
              <a:pPr>
                <a:defRPr/>
              </a:pPr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70498474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546207F-27CF-4283-9621-EA5C770DB3CB}" type="datetime1">
              <a:rPr lang="vi-VN" smtClean="0"/>
              <a:pPr>
                <a:defRPr/>
              </a:pPr>
              <a:t>09/12/2021</a:t>
            </a:fld>
            <a:endParaRPr lang="vi-V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6A0055-E3F3-4253-ADE9-6EA67170E6F2}" type="slidenum">
              <a:rPr lang="vi-VN" smtClean="0"/>
              <a:pPr>
                <a:defRPr/>
              </a:pPr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5308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 spd="med"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1384300" y="1928066"/>
            <a:ext cx="942816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LUYỆN TỪ VÀ CÂU</a:t>
            </a:r>
          </a:p>
          <a:p>
            <a:pPr algn="ctr"/>
            <a:r>
              <a:rPr lang="en-US" sz="7200" dirty="0">
                <a:solidFill>
                  <a:srgbClr val="FF0000"/>
                </a:solidFill>
              </a:rPr>
              <a:t>LỚP 4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花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8891270" y="0"/>
            <a:ext cx="3300730" cy="1676400"/>
          </a:xfrm>
          <a:prstGeom prst="rect">
            <a:avLst/>
          </a:prstGeom>
        </p:spPr>
      </p:pic>
      <p:pic>
        <p:nvPicPr>
          <p:cNvPr id="5" name="图片 4" descr="花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26710"/>
            <a:ext cx="3821430" cy="145732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340735" y="1989455"/>
            <a:ext cx="5563870" cy="2561590"/>
            <a:chOff x="5261" y="3406"/>
            <a:chExt cx="8762" cy="4034"/>
          </a:xfrm>
        </p:grpSpPr>
        <p:grpSp>
          <p:nvGrpSpPr>
            <p:cNvPr id="9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2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5219" y="2124"/>
                <a:ext cx="8732" cy="24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图片 17" descr="花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923" y="3903967"/>
            <a:ext cx="993621" cy="891540"/>
          </a:xfrm>
          <a:prstGeom prst="rect">
            <a:avLst/>
          </a:prstGeom>
        </p:spPr>
      </p:pic>
      <p:pic>
        <p:nvPicPr>
          <p:cNvPr id="19" name="图片 18" descr="鸟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8747" y="5578836"/>
            <a:ext cx="1003935" cy="78486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2697836" y="2375522"/>
            <a:ext cx="6849668" cy="127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6600" b="1">
                <a:solidFill>
                  <a:srgbClr val="FF0000"/>
                </a:solidFill>
                <a:latin typeface="UTM Edwardian" panose="02040603050506020204" pitchFamily="18" charset="0"/>
                <a:ea typeface="微软雅黑" panose="020B0503020204020204" pitchFamily="34" charset="-122"/>
              </a:rPr>
              <a:t>LUYỆN TẬP</a:t>
            </a:r>
            <a:endParaRPr lang="zh-CN" altLang="en-US" sz="6600" b="1" dirty="0">
              <a:solidFill>
                <a:srgbClr val="FF0000"/>
              </a:solidFill>
              <a:latin typeface="UTM Edwardia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24" name="图片 23" descr="花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822" y="5706427"/>
            <a:ext cx="887095" cy="897890"/>
          </a:xfrm>
          <a:prstGeom prst="rect">
            <a:avLst/>
          </a:prstGeom>
        </p:spPr>
      </p:pic>
      <p:pic>
        <p:nvPicPr>
          <p:cNvPr id="15" name="图片 17" descr="花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8615" y="1555115"/>
            <a:ext cx="1229995" cy="110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3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491319" y="1446830"/>
            <a:ext cx="11162519" cy="477053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b="0" dirty="0"/>
              <a:t>	</a:t>
            </a:r>
            <a:r>
              <a:rPr lang="en-US" b="0" dirty="0" err="1">
                <a:solidFill>
                  <a:schemeClr val="tx2"/>
                </a:solidFill>
              </a:rPr>
              <a:t>Hoa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phê</a:t>
            </a:r>
            <a:r>
              <a:rPr lang="en-US" b="0" dirty="0"/>
              <a:t> </a:t>
            </a:r>
            <a:r>
              <a:rPr lang="en-US" i="1" dirty="0" err="1">
                <a:solidFill>
                  <a:schemeClr val="tx2"/>
                </a:solidFill>
              </a:rPr>
              <a:t>thơm</a:t>
            </a:r>
            <a:r>
              <a:rPr lang="en-US" b="0" i="1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đậm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ngọt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nên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mùi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hương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thường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theo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gió</a:t>
            </a:r>
            <a:r>
              <a:rPr lang="en-US" b="0" dirty="0">
                <a:solidFill>
                  <a:schemeClr val="tx2"/>
                </a:solidFill>
              </a:rPr>
              <a:t> bay </a:t>
            </a:r>
            <a:r>
              <a:rPr lang="en-US" b="0" dirty="0" err="1">
                <a:solidFill>
                  <a:schemeClr val="tx2"/>
                </a:solidFill>
              </a:rPr>
              <a:t>rất</a:t>
            </a:r>
            <a:r>
              <a:rPr lang="en-US" b="0" dirty="0"/>
              <a:t> </a:t>
            </a:r>
            <a:r>
              <a:rPr lang="en-US" i="1" dirty="0" err="1">
                <a:solidFill>
                  <a:schemeClr val="tx2"/>
                </a:solidFill>
              </a:rPr>
              <a:t>xa</a:t>
            </a:r>
            <a:r>
              <a:rPr lang="en-US" i="1" dirty="0">
                <a:solidFill>
                  <a:schemeClr val="tx2"/>
                </a:solidFill>
              </a:rPr>
              <a:t>.</a:t>
            </a:r>
            <a:r>
              <a:rPr lang="en-US" b="0" dirty="0"/>
              <a:t> </a:t>
            </a:r>
            <a:r>
              <a:rPr lang="en-US" b="0" dirty="0" err="1">
                <a:solidFill>
                  <a:schemeClr val="tx2"/>
                </a:solidFill>
              </a:rPr>
              <a:t>Nhà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thơ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Xuân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Diệu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chỉ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một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lần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đến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đây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ngắm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nhìn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vẻ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đẹp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của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phê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phải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thốt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lên</a:t>
            </a:r>
            <a:r>
              <a:rPr lang="en-US" b="0" dirty="0">
                <a:solidFill>
                  <a:schemeClr val="tx2"/>
                </a:solidFill>
              </a:rPr>
              <a:t>:</a:t>
            </a:r>
          </a:p>
          <a:p>
            <a:pPr>
              <a:lnSpc>
                <a:spcPct val="95000"/>
              </a:lnSpc>
            </a:pPr>
            <a:r>
              <a:rPr lang="en-US" b="0" dirty="0">
                <a:solidFill>
                  <a:schemeClr val="tx2"/>
                </a:solidFill>
              </a:rPr>
              <a:t>   			</a:t>
            </a:r>
            <a:r>
              <a:rPr lang="en-US" b="0" dirty="0" err="1">
                <a:solidFill>
                  <a:schemeClr val="tx2"/>
                </a:solidFill>
              </a:rPr>
              <a:t>Hoa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phê</a:t>
            </a:r>
            <a:r>
              <a:rPr lang="en-US" b="0" dirty="0"/>
              <a:t> </a:t>
            </a:r>
            <a:r>
              <a:rPr lang="en-US" i="1" dirty="0" err="1">
                <a:solidFill>
                  <a:schemeClr val="tx2"/>
                </a:solidFill>
              </a:rPr>
              <a:t>thơm</a:t>
            </a:r>
            <a:r>
              <a:rPr lang="en-US" b="0" i="1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lắm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em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ơi</a:t>
            </a:r>
            <a:endParaRPr lang="en-US" b="0" dirty="0">
              <a:solidFill>
                <a:schemeClr val="tx2"/>
              </a:solidFill>
            </a:endParaRPr>
          </a:p>
          <a:p>
            <a:pPr>
              <a:lnSpc>
                <a:spcPct val="95000"/>
              </a:lnSpc>
            </a:pPr>
            <a:r>
              <a:rPr lang="en-US" b="0" i="1" dirty="0">
                <a:solidFill>
                  <a:schemeClr val="tx2"/>
                </a:solidFill>
              </a:rPr>
              <a:t>   			</a:t>
            </a:r>
            <a:r>
              <a:rPr lang="en-US" b="0" dirty="0" err="1">
                <a:solidFill>
                  <a:schemeClr val="tx2"/>
                </a:solidFill>
              </a:rPr>
              <a:t>Hoa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cùng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một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điệu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với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hoa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nhài</a:t>
            </a:r>
            <a:endParaRPr lang="en-US" b="0" dirty="0">
              <a:solidFill>
                <a:schemeClr val="tx2"/>
              </a:solidFill>
            </a:endParaRPr>
          </a:p>
          <a:p>
            <a:pPr>
              <a:lnSpc>
                <a:spcPct val="95000"/>
              </a:lnSpc>
            </a:pPr>
            <a:r>
              <a:rPr lang="en-US" b="0" i="1" dirty="0">
                <a:solidFill>
                  <a:srgbClr val="FF0000"/>
                </a:solidFill>
              </a:rPr>
              <a:t>  			</a:t>
            </a:r>
            <a:r>
              <a:rPr lang="en-US" i="1" dirty="0" err="1">
                <a:solidFill>
                  <a:schemeClr val="tx2"/>
                </a:solidFill>
              </a:rPr>
              <a:t>Trong</a:t>
            </a:r>
            <a:r>
              <a:rPr lang="en-US" b="0" i="1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ngà</a:t>
            </a:r>
            <a:r>
              <a:rPr lang="en-US" b="0" dirty="0"/>
              <a:t> </a:t>
            </a:r>
            <a:r>
              <a:rPr lang="en-US" i="1" dirty="0" err="1">
                <a:solidFill>
                  <a:schemeClr val="tx2"/>
                </a:solidFill>
              </a:rPr>
              <a:t>trắng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ngọc</a:t>
            </a:r>
            <a:r>
              <a:rPr lang="en-US" b="0" i="1" dirty="0">
                <a:solidFill>
                  <a:schemeClr val="tx2"/>
                </a:solidFill>
              </a:rPr>
              <a:t>, </a:t>
            </a:r>
            <a:r>
              <a:rPr lang="en-US" b="0" dirty="0" err="1">
                <a:solidFill>
                  <a:schemeClr val="tx2"/>
                </a:solidFill>
              </a:rPr>
              <a:t>xinh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sáng</a:t>
            </a:r>
            <a:endParaRPr lang="en-US" b="0" dirty="0">
              <a:solidFill>
                <a:schemeClr val="tx2"/>
              </a:solidFill>
            </a:endParaRPr>
          </a:p>
          <a:p>
            <a:pPr>
              <a:lnSpc>
                <a:spcPct val="95000"/>
              </a:lnSpc>
            </a:pPr>
            <a:r>
              <a:rPr lang="en-US" b="0" i="1" dirty="0">
                <a:solidFill>
                  <a:schemeClr val="tx2"/>
                </a:solidFill>
              </a:rPr>
              <a:t>   			</a:t>
            </a:r>
            <a:r>
              <a:rPr lang="en-US" b="0" dirty="0" err="1">
                <a:solidFill>
                  <a:schemeClr val="tx2"/>
                </a:solidFill>
              </a:rPr>
              <a:t>Như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miệng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em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cười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đâu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đây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thôi</a:t>
            </a:r>
            <a:r>
              <a:rPr lang="en-US" b="0" dirty="0">
                <a:solidFill>
                  <a:schemeClr val="tx2"/>
                </a:solidFill>
              </a:rPr>
              <a:t>.</a:t>
            </a:r>
          </a:p>
          <a:p>
            <a:pPr algn="just">
              <a:lnSpc>
                <a:spcPct val="95000"/>
              </a:lnSpc>
              <a:buClr>
                <a:schemeClr val="tx2"/>
              </a:buClr>
              <a:buSzPct val="95000"/>
            </a:pPr>
            <a:r>
              <a:rPr lang="en-US" dirty="0">
                <a:solidFill>
                  <a:schemeClr val="tx2"/>
                </a:solidFill>
              </a:rPr>
              <a:t> 	</a:t>
            </a:r>
            <a:r>
              <a:rPr lang="en-US" b="0" dirty="0" err="1">
                <a:solidFill>
                  <a:schemeClr val="tx2"/>
                </a:solidFill>
              </a:rPr>
              <a:t>Mỗi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mùa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xuân</a:t>
            </a:r>
            <a:r>
              <a:rPr lang="en-US" b="0" dirty="0">
                <a:solidFill>
                  <a:schemeClr val="tx2"/>
                </a:solidFill>
              </a:rPr>
              <a:t>, </a:t>
            </a:r>
            <a:r>
              <a:rPr lang="en-US" b="0" dirty="0" err="1">
                <a:solidFill>
                  <a:schemeClr val="tx2"/>
                </a:solidFill>
              </a:rPr>
              <a:t>Đắk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Lắk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lại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khoác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lên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mình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một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màu</a:t>
            </a:r>
            <a:r>
              <a:rPr lang="en-US" b="0" dirty="0"/>
              <a:t> </a:t>
            </a:r>
            <a:r>
              <a:rPr lang="en-US" i="1" dirty="0" err="1">
                <a:solidFill>
                  <a:schemeClr val="tx2"/>
                </a:solidFill>
              </a:rPr>
              <a:t>trắng</a:t>
            </a:r>
            <a:r>
              <a:rPr lang="en-US" b="0" i="1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ngọc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toả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ra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mùi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hương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ngan</a:t>
            </a:r>
            <a:r>
              <a:rPr lang="en-US" b="0" i="1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ngát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khiến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đất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trời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trong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những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ngày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xuân</a:t>
            </a:r>
            <a:r>
              <a:rPr lang="en-US" b="0" i="1" dirty="0"/>
              <a:t> </a:t>
            </a:r>
            <a:r>
              <a:rPr lang="en-US" i="1" dirty="0" err="1">
                <a:solidFill>
                  <a:schemeClr val="tx2"/>
                </a:solidFill>
              </a:rPr>
              <a:t>đẹp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hơn</a:t>
            </a:r>
            <a:r>
              <a:rPr lang="en-US" b="0" dirty="0">
                <a:solidFill>
                  <a:schemeClr val="tx2"/>
                </a:solidFill>
              </a:rPr>
              <a:t>,</a:t>
            </a:r>
            <a:r>
              <a:rPr lang="en-US" b="0" dirty="0"/>
              <a:t> </a:t>
            </a:r>
            <a:r>
              <a:rPr lang="en-US" i="1" dirty="0" err="1">
                <a:solidFill>
                  <a:schemeClr val="tx2"/>
                </a:solidFill>
              </a:rPr>
              <a:t>lộng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i="1" dirty="0" err="1">
                <a:solidFill>
                  <a:schemeClr val="tx2"/>
                </a:solidFill>
              </a:rPr>
              <a:t>lẫy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hơn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và</a:t>
            </a:r>
            <a:r>
              <a:rPr lang="en-US" b="0" dirty="0"/>
              <a:t> </a:t>
            </a:r>
            <a:r>
              <a:rPr lang="en-US" i="1" dirty="0" err="1">
                <a:solidFill>
                  <a:schemeClr val="tx2"/>
                </a:solidFill>
              </a:rPr>
              <a:t>tinh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i="1" dirty="0" err="1">
                <a:solidFill>
                  <a:schemeClr val="tx2"/>
                </a:solidFill>
              </a:rPr>
              <a:t>khiết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hơn</a:t>
            </a:r>
            <a:r>
              <a:rPr lang="en-US" b="0" dirty="0">
                <a:solidFill>
                  <a:schemeClr val="tx2"/>
                </a:solidFill>
              </a:rPr>
              <a:t>.</a:t>
            </a:r>
            <a:endParaRPr lang="en-US" b="0" dirty="0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25380" y="165101"/>
            <a:ext cx="11742502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>
                <a:solidFill>
                  <a:schemeClr val="tx2"/>
                </a:solidFill>
              </a:rPr>
              <a:t>	1. Tìm những từ ngữ biểu thị mức độ của đặc điểm, tính chất (được in nghiêng) trong đoạn văn sau: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775205" y="698356"/>
            <a:ext cx="588493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343385" y="698356"/>
            <a:ext cx="17150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276966" y="692057"/>
            <a:ext cx="1376872" cy="62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  <p:bldP spid="471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8"/>
          <p:cNvSpPr txBox="1">
            <a:spLocks noChangeArrowheads="1"/>
          </p:cNvSpPr>
          <p:nvPr/>
        </p:nvSpPr>
        <p:spPr bwMode="auto">
          <a:xfrm>
            <a:off x="509408" y="99107"/>
            <a:ext cx="2701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III. Luyện tập</a:t>
            </a:r>
          </a:p>
        </p:txBody>
      </p:sp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509408" y="678544"/>
            <a:ext cx="1152791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>
                <a:solidFill>
                  <a:schemeClr val="tx2"/>
                </a:solidFill>
              </a:rPr>
              <a:t>	</a:t>
            </a:r>
            <a:r>
              <a:rPr lang="en-US" b="0">
                <a:solidFill>
                  <a:srgbClr val="C00000"/>
                </a:solidFill>
              </a:rPr>
              <a:t>M: </a:t>
            </a:r>
            <a:r>
              <a:rPr lang="en-US" b="0">
                <a:solidFill>
                  <a:schemeClr val="tx2"/>
                </a:solidFill>
              </a:rPr>
              <a:t>Hoa cà phê</a:t>
            </a:r>
            <a:r>
              <a:rPr lang="en-US" b="0"/>
              <a:t> </a:t>
            </a:r>
            <a:r>
              <a:rPr lang="en-US" i="1">
                <a:solidFill>
                  <a:schemeClr val="tx2"/>
                </a:solidFill>
              </a:rPr>
              <a:t>thơm</a:t>
            </a:r>
            <a:r>
              <a:rPr lang="en-US" b="0" i="1">
                <a:solidFill>
                  <a:srgbClr val="FF0000"/>
                </a:solidFill>
              </a:rPr>
              <a:t> </a:t>
            </a:r>
            <a:r>
              <a:rPr lang="en-US" b="0">
                <a:solidFill>
                  <a:schemeClr val="tx2"/>
                </a:solidFill>
              </a:rPr>
              <a:t>đậm và ngọt nên mùi hương thường theo gió bay rất</a:t>
            </a:r>
            <a:r>
              <a:rPr lang="en-US" b="0"/>
              <a:t> </a:t>
            </a:r>
            <a:r>
              <a:rPr lang="en-US" i="1">
                <a:solidFill>
                  <a:schemeClr val="tx2"/>
                </a:solidFill>
              </a:rPr>
              <a:t>xa.</a:t>
            </a:r>
            <a:r>
              <a:rPr lang="en-US" b="0"/>
              <a:t> </a:t>
            </a: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5026541" y="1217500"/>
            <a:ext cx="609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307612" y="1222642"/>
            <a:ext cx="609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60370" y="1670042"/>
            <a:ext cx="459749" cy="95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mat-ong-hoa-ca-ph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7039" y="1901119"/>
            <a:ext cx="5798204" cy="418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841941" y="6089414"/>
            <a:ext cx="23955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Hoa cà phê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006475" y="1392238"/>
            <a:ext cx="10647363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en-US" b="0"/>
              <a:t>	</a:t>
            </a:r>
            <a:r>
              <a:rPr lang="en-US" b="0">
                <a:solidFill>
                  <a:schemeClr val="tx2"/>
                </a:solidFill>
              </a:rPr>
              <a:t>Hoa cà phê</a:t>
            </a:r>
            <a:r>
              <a:rPr lang="en-US" b="0"/>
              <a:t> </a:t>
            </a:r>
            <a:r>
              <a:rPr lang="en-US" b="0" i="1">
                <a:solidFill>
                  <a:srgbClr val="FF0000"/>
                </a:solidFill>
              </a:rPr>
              <a:t>thơm </a:t>
            </a:r>
            <a:r>
              <a:rPr lang="en-US">
                <a:solidFill>
                  <a:schemeClr val="tx2"/>
                </a:solidFill>
              </a:rPr>
              <a:t>đậm</a:t>
            </a:r>
            <a:r>
              <a:rPr lang="en-US" b="0">
                <a:solidFill>
                  <a:schemeClr val="tx2"/>
                </a:solidFill>
              </a:rPr>
              <a:t> và </a:t>
            </a:r>
            <a:r>
              <a:rPr lang="en-US">
                <a:solidFill>
                  <a:schemeClr val="tx2"/>
                </a:solidFill>
              </a:rPr>
              <a:t>ngọt </a:t>
            </a:r>
            <a:r>
              <a:rPr lang="en-US" b="0">
                <a:solidFill>
                  <a:schemeClr val="tx2"/>
                </a:solidFill>
              </a:rPr>
              <a:t>nên mùi hương thường theo gió bay </a:t>
            </a:r>
            <a:r>
              <a:rPr lang="en-US">
                <a:solidFill>
                  <a:schemeClr val="tx2"/>
                </a:solidFill>
              </a:rPr>
              <a:t>rất</a:t>
            </a:r>
            <a:r>
              <a:rPr lang="en-US" b="0"/>
              <a:t> </a:t>
            </a:r>
            <a:r>
              <a:rPr lang="en-US" b="0" i="1">
                <a:solidFill>
                  <a:srgbClr val="FF0000"/>
                </a:solidFill>
              </a:rPr>
              <a:t>xa.</a:t>
            </a:r>
            <a:r>
              <a:rPr lang="en-US" b="0"/>
              <a:t> </a:t>
            </a:r>
            <a:r>
              <a:rPr lang="en-US" b="0">
                <a:solidFill>
                  <a:schemeClr val="tx2"/>
                </a:solidFill>
              </a:rPr>
              <a:t>Nhà thơ Xuân Diệu chỉ một lần đến đây ngắm nhìn vẻ đẹp của cà phê phải thốt lên:</a:t>
            </a:r>
          </a:p>
          <a:p>
            <a:pPr>
              <a:lnSpc>
                <a:spcPct val="95000"/>
              </a:lnSpc>
            </a:pPr>
            <a:r>
              <a:rPr lang="en-US" b="0">
                <a:solidFill>
                  <a:schemeClr val="tx2"/>
                </a:solidFill>
              </a:rPr>
              <a:t>   			Hoa cà phê</a:t>
            </a:r>
            <a:r>
              <a:rPr lang="en-US" b="0"/>
              <a:t> </a:t>
            </a:r>
            <a:r>
              <a:rPr lang="en-US" b="0" i="1">
                <a:solidFill>
                  <a:srgbClr val="FF0000"/>
                </a:solidFill>
              </a:rPr>
              <a:t>thơm </a:t>
            </a:r>
            <a:r>
              <a:rPr lang="en-US" b="0">
                <a:solidFill>
                  <a:schemeClr val="tx2"/>
                </a:solidFill>
              </a:rPr>
              <a:t>lắm em ơi</a:t>
            </a:r>
          </a:p>
          <a:p>
            <a:pPr>
              <a:lnSpc>
                <a:spcPct val="95000"/>
              </a:lnSpc>
            </a:pPr>
            <a:r>
              <a:rPr lang="en-US" b="0" i="1">
                <a:solidFill>
                  <a:schemeClr val="tx2"/>
                </a:solidFill>
              </a:rPr>
              <a:t>   			</a:t>
            </a:r>
            <a:r>
              <a:rPr lang="en-US" b="0">
                <a:solidFill>
                  <a:schemeClr val="tx2"/>
                </a:solidFill>
              </a:rPr>
              <a:t>Hoa cùng một điệu với hoa nhài</a:t>
            </a:r>
          </a:p>
          <a:p>
            <a:pPr>
              <a:lnSpc>
                <a:spcPct val="95000"/>
              </a:lnSpc>
            </a:pPr>
            <a:r>
              <a:rPr lang="en-US" b="0" i="1">
                <a:solidFill>
                  <a:srgbClr val="FF0000"/>
                </a:solidFill>
              </a:rPr>
              <a:t>  			Trong </a:t>
            </a:r>
            <a:r>
              <a:rPr lang="en-US" b="0">
                <a:solidFill>
                  <a:schemeClr val="tx2"/>
                </a:solidFill>
              </a:rPr>
              <a:t>ngà</a:t>
            </a:r>
            <a:r>
              <a:rPr lang="en-US" b="0"/>
              <a:t> </a:t>
            </a:r>
            <a:r>
              <a:rPr lang="en-US" b="0" i="1">
                <a:solidFill>
                  <a:srgbClr val="FF0000"/>
                </a:solidFill>
              </a:rPr>
              <a:t>trắng </a:t>
            </a:r>
            <a:r>
              <a:rPr lang="en-US" b="0">
                <a:solidFill>
                  <a:schemeClr val="tx2"/>
                </a:solidFill>
              </a:rPr>
              <a:t>ngọc</a:t>
            </a:r>
            <a:r>
              <a:rPr lang="en-US" b="0" i="1">
                <a:solidFill>
                  <a:schemeClr val="tx2"/>
                </a:solidFill>
              </a:rPr>
              <a:t>, </a:t>
            </a:r>
            <a:r>
              <a:rPr lang="en-US" b="0">
                <a:solidFill>
                  <a:schemeClr val="tx2"/>
                </a:solidFill>
              </a:rPr>
              <a:t>xinh và sáng</a:t>
            </a:r>
          </a:p>
          <a:p>
            <a:pPr>
              <a:lnSpc>
                <a:spcPct val="95000"/>
              </a:lnSpc>
            </a:pPr>
            <a:r>
              <a:rPr lang="en-US" b="0" i="1">
                <a:solidFill>
                  <a:schemeClr val="tx2"/>
                </a:solidFill>
              </a:rPr>
              <a:t>   			</a:t>
            </a:r>
            <a:r>
              <a:rPr lang="en-US" b="0">
                <a:solidFill>
                  <a:schemeClr val="tx2"/>
                </a:solidFill>
              </a:rPr>
              <a:t>Như miệng em cười đâu đây thôi.</a:t>
            </a:r>
          </a:p>
          <a:p>
            <a:pPr algn="just">
              <a:lnSpc>
                <a:spcPct val="95000"/>
              </a:lnSpc>
              <a:buClr>
                <a:schemeClr val="tx2"/>
              </a:buClr>
              <a:buSzPct val="95000"/>
            </a:pPr>
            <a:r>
              <a:rPr lang="en-US">
                <a:solidFill>
                  <a:schemeClr val="tx2"/>
                </a:solidFill>
              </a:rPr>
              <a:t> 	</a:t>
            </a:r>
            <a:r>
              <a:rPr lang="en-US" b="0">
                <a:solidFill>
                  <a:schemeClr val="tx2"/>
                </a:solidFill>
              </a:rPr>
              <a:t>Mỗi mùa xuân, Đắk Lắk lại khoác lên mình một màu</a:t>
            </a:r>
            <a:r>
              <a:rPr lang="en-US" b="0"/>
              <a:t> </a:t>
            </a:r>
            <a:r>
              <a:rPr lang="en-US" b="0" i="1">
                <a:solidFill>
                  <a:srgbClr val="FF0000"/>
                </a:solidFill>
              </a:rPr>
              <a:t>trắng </a:t>
            </a:r>
            <a:r>
              <a:rPr lang="en-US" b="0">
                <a:solidFill>
                  <a:schemeClr val="tx2"/>
                </a:solidFill>
              </a:rPr>
              <a:t>ngà ngọc và toả ra mùi hương ngan</a:t>
            </a:r>
            <a:r>
              <a:rPr lang="en-US" b="0" i="1">
                <a:solidFill>
                  <a:schemeClr val="tx2"/>
                </a:solidFill>
              </a:rPr>
              <a:t> </a:t>
            </a:r>
            <a:r>
              <a:rPr lang="en-US" b="0">
                <a:solidFill>
                  <a:schemeClr val="tx2"/>
                </a:solidFill>
              </a:rPr>
              <a:t>ngát khiến đất trời trong những ngày xuân</a:t>
            </a:r>
            <a:r>
              <a:rPr lang="en-US" b="0" i="1"/>
              <a:t> </a:t>
            </a:r>
            <a:r>
              <a:rPr lang="en-US" b="0" i="1">
                <a:solidFill>
                  <a:srgbClr val="FF0000"/>
                </a:solidFill>
              </a:rPr>
              <a:t>đẹp</a:t>
            </a:r>
            <a:r>
              <a:rPr lang="en-US" b="0">
                <a:solidFill>
                  <a:srgbClr val="FF0000"/>
                </a:solidFill>
              </a:rPr>
              <a:t> </a:t>
            </a:r>
            <a:r>
              <a:rPr lang="en-US" b="0">
                <a:solidFill>
                  <a:schemeClr val="tx2"/>
                </a:solidFill>
              </a:rPr>
              <a:t>hơn,</a:t>
            </a:r>
            <a:r>
              <a:rPr lang="en-US" b="0"/>
              <a:t> </a:t>
            </a:r>
            <a:r>
              <a:rPr lang="en-US" b="0" i="1">
                <a:solidFill>
                  <a:srgbClr val="FF0000"/>
                </a:solidFill>
              </a:rPr>
              <a:t>lộng lẫy</a:t>
            </a:r>
            <a:r>
              <a:rPr lang="en-US" b="0"/>
              <a:t> </a:t>
            </a:r>
            <a:r>
              <a:rPr lang="en-US" b="0">
                <a:solidFill>
                  <a:schemeClr val="tx2"/>
                </a:solidFill>
              </a:rPr>
              <a:t>hơn và</a:t>
            </a:r>
            <a:r>
              <a:rPr lang="en-US" b="0"/>
              <a:t> </a:t>
            </a:r>
            <a:r>
              <a:rPr lang="en-US" b="0" i="1">
                <a:solidFill>
                  <a:srgbClr val="FF0000"/>
                </a:solidFill>
              </a:rPr>
              <a:t>tinh khiết</a:t>
            </a:r>
            <a:r>
              <a:rPr lang="en-US" b="0"/>
              <a:t> </a:t>
            </a:r>
            <a:r>
              <a:rPr lang="en-US" b="0">
                <a:solidFill>
                  <a:schemeClr val="tx2"/>
                </a:solidFill>
              </a:rPr>
              <a:t>hơn.</a:t>
            </a:r>
            <a:endParaRPr lang="en-US" b="0"/>
          </a:p>
        </p:txBody>
      </p:sp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869950" y="166688"/>
            <a:ext cx="105156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>
                <a:solidFill>
                  <a:schemeClr val="tx2"/>
                </a:solidFill>
              </a:rPr>
              <a:t>	1. Tìm những từ ngữ biểu thị mức độ của đặc điểm, tính chất (được in nghiêng) trong đoạn văn sau: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680840" y="3215350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920302" y="4169437"/>
            <a:ext cx="609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680840" y="4167850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27902" y="5550562"/>
            <a:ext cx="1370013" cy="7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720556" y="6026812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960128" y="6056684"/>
            <a:ext cx="609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775950" y="6009149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580934" y="37452"/>
            <a:ext cx="2701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III. Luyện tập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80934" y="509287"/>
            <a:ext cx="10436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b="0" dirty="0">
                <a:solidFill>
                  <a:schemeClr val="tx2"/>
                </a:solidFill>
              </a:rPr>
              <a:t>2. </a:t>
            </a:r>
            <a:r>
              <a:rPr lang="en-US" b="0" dirty="0" err="1">
                <a:solidFill>
                  <a:schemeClr val="tx2"/>
                </a:solidFill>
              </a:rPr>
              <a:t>Hãy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tìm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những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từ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ngữ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miêu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tả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mức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độ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khác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nhau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của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từ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đỏ</a:t>
            </a:r>
            <a:r>
              <a:rPr lang="en-US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b="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cao</a:t>
            </a:r>
            <a:r>
              <a:rPr lang="en-US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b="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vui</a:t>
            </a:r>
            <a:r>
              <a:rPr lang="en-US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b="0" dirty="0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580934" y="1327687"/>
            <a:ext cx="10614961" cy="277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0" i="1" u="sng" dirty="0" err="1">
                <a:solidFill>
                  <a:schemeClr val="tx2"/>
                </a:solidFill>
              </a:rPr>
              <a:t>Ví</a:t>
            </a:r>
            <a:r>
              <a:rPr lang="en-US" sz="3000" b="0" i="1" u="sng" dirty="0">
                <a:solidFill>
                  <a:schemeClr val="tx2"/>
                </a:solidFill>
              </a:rPr>
              <a:t> </a:t>
            </a:r>
            <a:r>
              <a:rPr lang="en-US" sz="3000" b="0" i="1" u="sng" dirty="0" err="1">
                <a:solidFill>
                  <a:schemeClr val="tx2"/>
                </a:solidFill>
              </a:rPr>
              <a:t>dụ</a:t>
            </a:r>
            <a:r>
              <a:rPr lang="en-US" sz="3000" b="0" i="1" u="sng" dirty="0">
                <a:solidFill>
                  <a:schemeClr val="tx2"/>
                </a:solidFill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000" dirty="0" err="1">
                <a:solidFill>
                  <a:srgbClr val="FF0000"/>
                </a:solidFill>
              </a:rPr>
              <a:t>Cách</a:t>
            </a:r>
            <a:r>
              <a:rPr lang="en-US" sz="3000" dirty="0">
                <a:solidFill>
                  <a:srgbClr val="FF0000"/>
                </a:solidFill>
              </a:rPr>
              <a:t> 1</a:t>
            </a:r>
            <a:r>
              <a:rPr lang="en-US" sz="3000" b="0" dirty="0">
                <a:solidFill>
                  <a:schemeClr val="tx2"/>
                </a:solidFill>
              </a:rPr>
              <a:t>: </a:t>
            </a:r>
            <a:r>
              <a:rPr lang="en-US" sz="3000" b="0" dirty="0" err="1">
                <a:solidFill>
                  <a:schemeClr val="tx2"/>
                </a:solidFill>
              </a:rPr>
              <a:t>Tạo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từ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ghép</a:t>
            </a:r>
            <a:r>
              <a:rPr lang="en-US" sz="3000" b="0" dirty="0">
                <a:solidFill>
                  <a:schemeClr val="tx2"/>
                </a:solidFill>
              </a:rPr>
              <a:t>, </a:t>
            </a:r>
            <a:r>
              <a:rPr lang="en-US" sz="3000" b="0" dirty="0" err="1">
                <a:solidFill>
                  <a:schemeClr val="tx2"/>
                </a:solidFill>
              </a:rPr>
              <a:t>từ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láy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với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err="1">
                <a:solidFill>
                  <a:schemeClr val="tx2"/>
                </a:solidFill>
              </a:rPr>
              <a:t>từ</a:t>
            </a:r>
            <a:r>
              <a:rPr lang="en-US" sz="3000" b="0">
                <a:solidFill>
                  <a:schemeClr val="tx2"/>
                </a:solidFill>
              </a:rPr>
              <a:t> </a:t>
            </a:r>
            <a:r>
              <a:rPr lang="en-US" sz="3000" b="0">
                <a:solidFill>
                  <a:srgbClr val="FF0000"/>
                </a:solidFill>
              </a:rPr>
              <a:t>đỏ.</a:t>
            </a:r>
          </a:p>
          <a:p>
            <a:pPr>
              <a:lnSpc>
                <a:spcPct val="150000"/>
              </a:lnSpc>
            </a:pPr>
            <a:r>
              <a:rPr lang="en-US" sz="3000">
                <a:solidFill>
                  <a:srgbClr val="FF0000"/>
                </a:solidFill>
              </a:rPr>
              <a:t>Cách </a:t>
            </a:r>
            <a:r>
              <a:rPr lang="en-US" sz="3000" dirty="0">
                <a:solidFill>
                  <a:srgbClr val="FF0000"/>
                </a:solidFill>
              </a:rPr>
              <a:t>2</a:t>
            </a:r>
            <a:r>
              <a:rPr lang="en-US" sz="3000" b="0" dirty="0">
                <a:solidFill>
                  <a:schemeClr val="tx2"/>
                </a:solidFill>
              </a:rPr>
              <a:t>: </a:t>
            </a:r>
            <a:r>
              <a:rPr lang="en-US" sz="3000" b="0" dirty="0" err="1">
                <a:solidFill>
                  <a:schemeClr val="tx2"/>
                </a:solidFill>
              </a:rPr>
              <a:t>Thêm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các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từ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i="1" dirty="0" err="1">
                <a:solidFill>
                  <a:schemeClr val="tx2"/>
                </a:solidFill>
              </a:rPr>
              <a:t>rất</a:t>
            </a:r>
            <a:r>
              <a:rPr lang="en-US" sz="3000" b="0" i="1" dirty="0">
                <a:solidFill>
                  <a:schemeClr val="tx2"/>
                </a:solidFill>
              </a:rPr>
              <a:t>, </a:t>
            </a:r>
            <a:r>
              <a:rPr lang="en-US" sz="3000" b="0" i="1" dirty="0" err="1">
                <a:solidFill>
                  <a:schemeClr val="tx2"/>
                </a:solidFill>
              </a:rPr>
              <a:t>quá</a:t>
            </a:r>
            <a:r>
              <a:rPr lang="en-US" sz="3000" b="0" i="1" dirty="0">
                <a:solidFill>
                  <a:schemeClr val="tx2"/>
                </a:solidFill>
              </a:rPr>
              <a:t>, </a:t>
            </a:r>
            <a:r>
              <a:rPr lang="en-US" sz="3000" b="0" i="1" dirty="0" err="1">
                <a:solidFill>
                  <a:schemeClr val="tx2"/>
                </a:solidFill>
              </a:rPr>
              <a:t>lắm</a:t>
            </a:r>
            <a:r>
              <a:rPr lang="en-US" sz="3000" b="0" i="1" dirty="0">
                <a:solidFill>
                  <a:schemeClr val="tx2"/>
                </a:solidFill>
              </a:rPr>
              <a:t>… </a:t>
            </a:r>
            <a:r>
              <a:rPr lang="en-US" sz="3000" b="0" dirty="0" err="1">
                <a:solidFill>
                  <a:schemeClr val="tx2"/>
                </a:solidFill>
              </a:rPr>
              <a:t>vào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trước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hoặc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sau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từ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rgbClr val="FF0000"/>
                </a:solidFill>
              </a:rPr>
              <a:t>đỏ</a:t>
            </a:r>
            <a:r>
              <a:rPr lang="en-US" sz="3000" b="0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000" dirty="0" err="1">
                <a:solidFill>
                  <a:srgbClr val="FF0000"/>
                </a:solidFill>
              </a:rPr>
              <a:t>Cách</a:t>
            </a:r>
            <a:r>
              <a:rPr lang="en-US" sz="3000" dirty="0">
                <a:solidFill>
                  <a:srgbClr val="FF0000"/>
                </a:solidFill>
              </a:rPr>
              <a:t> 3</a:t>
            </a:r>
            <a:r>
              <a:rPr lang="en-US" sz="3000" b="0" dirty="0">
                <a:solidFill>
                  <a:schemeClr val="tx2"/>
                </a:solidFill>
              </a:rPr>
              <a:t>: </a:t>
            </a:r>
            <a:r>
              <a:rPr lang="en-US" sz="3000" b="0" dirty="0" err="1">
                <a:solidFill>
                  <a:schemeClr val="tx2"/>
                </a:solidFill>
              </a:rPr>
              <a:t>Tạo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ra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phép</a:t>
            </a:r>
            <a:r>
              <a:rPr lang="en-US" sz="3000" b="0" dirty="0">
                <a:solidFill>
                  <a:schemeClr val="tx2"/>
                </a:solidFill>
              </a:rPr>
              <a:t> so </a:t>
            </a:r>
            <a:r>
              <a:rPr lang="en-US" sz="3000" b="0" dirty="0" err="1">
                <a:solidFill>
                  <a:schemeClr val="tx2"/>
                </a:solidFill>
              </a:rPr>
              <a:t>sánh</a:t>
            </a:r>
            <a:r>
              <a:rPr lang="en-US" sz="3000" b="0" dirty="0">
                <a:solidFill>
                  <a:schemeClr val="tx2"/>
                </a:solidFill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779539"/>
              </p:ext>
            </p:extLst>
          </p:nvPr>
        </p:nvGraphicFramePr>
        <p:xfrm>
          <a:off x="365763" y="4230805"/>
          <a:ext cx="11605934" cy="2560275"/>
        </p:xfrm>
        <a:graphic>
          <a:graphicData uri="http://schemas.openxmlformats.org/drawingml/2006/table">
            <a:tbl>
              <a:tblPr/>
              <a:tblGrid>
                <a:gridCol w="17986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798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225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049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06052"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</a:t>
                      </a: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Thêm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rất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quá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lắm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hơi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thật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...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vào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trước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hoặc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sau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tính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Tạo ra phép </a:t>
                      </a:r>
                    </a:p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so sánh.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Tạo từ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ghép</a:t>
                      </a:r>
                    </a:p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hoặc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 láy.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16691"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Đỏ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30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1"/>
          <p:cNvSpPr txBox="1">
            <a:spLocks noChangeArrowheads="1"/>
          </p:cNvSpPr>
          <p:nvPr/>
        </p:nvSpPr>
        <p:spPr bwMode="auto">
          <a:xfrm>
            <a:off x="209550" y="0"/>
            <a:ext cx="119824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cs typeface="Times New Roman" pitchFamily="18" charset="0"/>
              </a:rPr>
              <a:t> </a:t>
            </a:r>
            <a:r>
              <a:rPr lang="en-US" b="0">
                <a:solidFill>
                  <a:schemeClr val="tx2"/>
                </a:solidFill>
              </a:rPr>
              <a:t>2. N</a:t>
            </a:r>
            <a:r>
              <a:rPr lang="en-US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hững từ ngữ miêu tả mức độ khác nhau của các từ:</a:t>
            </a:r>
            <a:r>
              <a:rPr lang="en-US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đỏ, cao, vui.</a:t>
            </a:r>
            <a:endParaRPr lang="en-US" b="0" dirty="0"/>
          </a:p>
        </p:txBody>
      </p:sp>
      <p:graphicFrame>
        <p:nvGraphicFramePr>
          <p:cNvPr id="42001" name="Group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612265"/>
              </p:ext>
            </p:extLst>
          </p:nvPr>
        </p:nvGraphicFramePr>
        <p:xfrm>
          <a:off x="416857" y="780544"/>
          <a:ext cx="11605934" cy="5193657"/>
        </p:xfrm>
        <a:graphic>
          <a:graphicData uri="http://schemas.openxmlformats.org/drawingml/2006/table">
            <a:tbl>
              <a:tblPr/>
              <a:tblGrid>
                <a:gridCol w="17986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798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225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049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35931"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</a:t>
                      </a: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Thêm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rất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quá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lắm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hơi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thật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...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vào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trước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hoặc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sau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tính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Tạo ra phép </a:t>
                      </a:r>
                    </a:p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so sánh.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Tạo từ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ghép</a:t>
                      </a:r>
                    </a:p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hoặc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 láy.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16691"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Đỏ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16691"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4000" b="1" kern="1200">
                          <a:solidFill>
                            <a:srgbClr val="003300"/>
                          </a:solidFill>
                          <a:latin typeface="Times New Roman" pitchFamily="18" charset="0"/>
                          <a:ea typeface="+mn-ea"/>
                          <a:cs typeface="Tahoma" pitchFamily="34" charset="0"/>
                        </a:rPr>
                        <a:t>Cao</a:t>
                      </a:r>
                      <a:endParaRPr lang="en-US" sz="4000" b="1" kern="1200" dirty="0">
                        <a:solidFill>
                          <a:srgbClr val="003300"/>
                        </a:solidFill>
                        <a:latin typeface="Times New Roman" pitchFamily="18" charset="0"/>
                        <a:ea typeface="+mn-ea"/>
                        <a:cs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16691"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Vui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227729" y="2146259"/>
            <a:ext cx="360829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lvl="0" eaLnBrk="0" hangingPunct="0">
              <a:lnSpc>
                <a:spcPct val="90000"/>
              </a:lnSpc>
              <a:spcBef>
                <a:spcPts val="1800"/>
              </a:spcBef>
              <a:buSzPct val="80000"/>
            </a:pPr>
            <a:r>
              <a:rPr lang="en-US" sz="2800">
                <a:solidFill>
                  <a:schemeClr val="tx2"/>
                </a:solidFill>
                <a:cs typeface="Tahoma" pitchFamily="34" charset="0"/>
              </a:rPr>
              <a:t>rất đỏ,  đỏ quá, đỏ lắm, hơi đỏ, đỏ thật…</a:t>
            </a:r>
            <a:endParaRPr lang="en-US" sz="2800" dirty="0">
              <a:solidFill>
                <a:schemeClr val="tx2"/>
              </a:solidFill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97389" y="2127542"/>
            <a:ext cx="189603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lvl="0" eaLnBrk="0" hangingPunct="0">
              <a:lnSpc>
                <a:spcPct val="90000"/>
              </a:lnSpc>
              <a:spcBef>
                <a:spcPts val="1800"/>
              </a:spcBef>
              <a:buSzPct val="80000"/>
            </a:pPr>
            <a:r>
              <a:rPr lang="en-US" sz="2800">
                <a:solidFill>
                  <a:schemeClr val="tx2"/>
                </a:solidFill>
                <a:cs typeface="Tahoma" pitchFamily="34" charset="0"/>
              </a:rPr>
              <a:t>đỏ hơn,  đỏ nhất…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8054789" y="2058471"/>
            <a:ext cx="38111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tx2"/>
                </a:solidFill>
                <a:cs typeface="Tahoma" pitchFamily="34" charset="0"/>
              </a:rPr>
              <a:t>đo đỏ, đỏ chót, đỏ ối, đỏ hồng, đỏ rực, đỏ ửng… </a:t>
            </a:r>
            <a:endParaRPr lang="en-US" sz="2800"/>
          </a:p>
        </p:txBody>
      </p:sp>
      <p:sp>
        <p:nvSpPr>
          <p:cNvPr id="7" name="Rectangle 6"/>
          <p:cNvSpPr/>
          <p:nvPr/>
        </p:nvSpPr>
        <p:spPr>
          <a:xfrm>
            <a:off x="2227728" y="3421101"/>
            <a:ext cx="3666567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lvl="0" eaLnBrk="0" hangingPunct="0">
              <a:lnSpc>
                <a:spcPct val="90000"/>
              </a:lnSpc>
              <a:spcBef>
                <a:spcPts val="1800"/>
              </a:spcBef>
              <a:buSzPct val="80000"/>
            </a:pPr>
            <a:r>
              <a:rPr lang="en-US" sz="2800">
                <a:solidFill>
                  <a:srgbClr val="003300"/>
                </a:solidFill>
                <a:cs typeface="Tahoma" pitchFamily="34" charset="0"/>
              </a:rPr>
              <a:t>rất cao,  cao quá, cao lắm, hơi cao, cao  thật, cao thế…..</a:t>
            </a:r>
            <a:endParaRPr lang="en-US" sz="2800" dirty="0">
              <a:solidFill>
                <a:srgbClr val="003300"/>
              </a:solidFill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55660" y="3490172"/>
            <a:ext cx="189603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lvl="0" eaLnBrk="0" hangingPunct="0">
              <a:lnSpc>
                <a:spcPct val="90000"/>
              </a:lnSpc>
              <a:spcBef>
                <a:spcPts val="1800"/>
              </a:spcBef>
              <a:buSzPct val="80000"/>
            </a:pPr>
            <a:r>
              <a:rPr lang="en-US" sz="2800">
                <a:solidFill>
                  <a:srgbClr val="003300"/>
                </a:solidFill>
                <a:cs typeface="Tahoma" pitchFamily="34" charset="0"/>
              </a:rPr>
              <a:t>Cao hơn,  cao nhất…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8054790" y="3313525"/>
            <a:ext cx="38693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3300"/>
                </a:solidFill>
                <a:cs typeface="Tahoma" pitchFamily="34" charset="0"/>
              </a:rPr>
              <a:t>cao cao, cao chót vót, cao vút, cao vòi vọi, cao vợi…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26340" y="4689602"/>
            <a:ext cx="3666567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lvl="0" eaLnBrk="0" hangingPunct="0">
              <a:lnSpc>
                <a:spcPct val="90000"/>
              </a:lnSpc>
              <a:spcBef>
                <a:spcPts val="1800"/>
              </a:spcBef>
              <a:buSzPct val="80000"/>
            </a:pPr>
            <a:r>
              <a:rPr lang="en-US" sz="2800">
                <a:solidFill>
                  <a:srgbClr val="002060"/>
                </a:solidFill>
                <a:cs typeface="Tahoma" pitchFamily="34" charset="0"/>
              </a:rPr>
              <a:t>rất vui, vui quá, vui lắm, vui thật…</a:t>
            </a:r>
            <a:endParaRPr lang="en-US" sz="2800" b="0" dirty="0">
              <a:solidFill>
                <a:srgbClr val="002060"/>
              </a:solidFill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54272" y="4758673"/>
            <a:ext cx="189603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eaLnBrk="0" hangingPunct="0">
              <a:lnSpc>
                <a:spcPct val="90000"/>
              </a:lnSpc>
              <a:spcBef>
                <a:spcPts val="1800"/>
              </a:spcBef>
              <a:buSzPct val="80000"/>
            </a:pPr>
            <a:r>
              <a:rPr lang="en-US" sz="2800">
                <a:solidFill>
                  <a:srgbClr val="002060"/>
                </a:solidFill>
                <a:cs typeface="Tahoma" pitchFamily="34" charset="0"/>
              </a:rPr>
              <a:t>vui hơn, vui nhất…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72720" y="4582026"/>
            <a:ext cx="40385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lvl="0"/>
            <a:r>
              <a:rPr lang="vi-VN" sz="2800">
                <a:solidFill>
                  <a:srgbClr val="002060"/>
                </a:solidFill>
                <a:cs typeface="Tahoma" pitchFamily="34" charset="0"/>
              </a:rPr>
              <a:t>vui sướng, vui mừng,</a:t>
            </a:r>
            <a:r>
              <a:rPr lang="en-US" sz="2800">
                <a:solidFill>
                  <a:srgbClr val="002060"/>
                </a:solidFill>
                <a:cs typeface="Tahoma" pitchFamily="34" charset="0"/>
              </a:rPr>
              <a:t> vui tươi, tươi vui, vui nhộn, vui vầy, vui vẻ, vui vui..</a:t>
            </a:r>
            <a:r>
              <a:rPr lang="vi-VN" sz="2800">
                <a:solidFill>
                  <a:srgbClr val="002060"/>
                </a:solidFill>
                <a:cs typeface="Tahoma" pitchFamily="34" charset="0"/>
              </a:rPr>
              <a:t>.</a:t>
            </a:r>
            <a:endParaRPr lang="en-US" sz="2800" b="0">
              <a:solidFill>
                <a:srgbClr val="002060"/>
              </a:solidFill>
              <a:cs typeface="Tahom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01" name="Group 17"/>
          <p:cNvGraphicFramePr>
            <a:graphicFrameLocks noGrp="1"/>
          </p:cNvGraphicFramePr>
          <p:nvPr/>
        </p:nvGraphicFramePr>
        <p:xfrm>
          <a:off x="416857" y="780544"/>
          <a:ext cx="11605934" cy="5193657"/>
        </p:xfrm>
        <a:graphic>
          <a:graphicData uri="http://schemas.openxmlformats.org/drawingml/2006/table">
            <a:tbl>
              <a:tblPr/>
              <a:tblGrid>
                <a:gridCol w="17986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798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225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049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35931"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</a:t>
                      </a: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Thêm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rất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quá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lắm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hơi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thật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...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vào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trước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hoặc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sau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tính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Tạo ra phép </a:t>
                      </a:r>
                    </a:p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so sánh.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Tạo từ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ghép</a:t>
                      </a:r>
                    </a:p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hoặc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 láy.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16691"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Đỏ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16691"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4000" b="1" kern="1200">
                          <a:solidFill>
                            <a:srgbClr val="003300"/>
                          </a:solidFill>
                          <a:latin typeface="Times New Roman" pitchFamily="18" charset="0"/>
                          <a:ea typeface="+mn-ea"/>
                          <a:cs typeface="Tahoma" pitchFamily="34" charset="0"/>
                        </a:rPr>
                        <a:t>Cao</a:t>
                      </a:r>
                      <a:endParaRPr lang="en-US" sz="4000" b="1" kern="1200" dirty="0">
                        <a:solidFill>
                          <a:srgbClr val="003300"/>
                        </a:solidFill>
                        <a:latin typeface="Times New Roman" pitchFamily="18" charset="0"/>
                        <a:ea typeface="+mn-ea"/>
                        <a:cs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16691"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Vui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227729" y="2146259"/>
            <a:ext cx="360829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lvl="0" eaLnBrk="0" hangingPunct="0">
              <a:lnSpc>
                <a:spcPct val="90000"/>
              </a:lnSpc>
              <a:spcBef>
                <a:spcPts val="1800"/>
              </a:spcBef>
              <a:buSzPct val="80000"/>
            </a:pPr>
            <a:r>
              <a:rPr lang="en-US" sz="2800">
                <a:solidFill>
                  <a:schemeClr val="tx2"/>
                </a:solidFill>
                <a:cs typeface="Tahoma" pitchFamily="34" charset="0"/>
              </a:rPr>
              <a:t>rất đỏ,  đỏ quá, đỏ lắm, hơi đỏ, đỏ thật…</a:t>
            </a:r>
            <a:endParaRPr lang="en-US" sz="2800" dirty="0">
              <a:solidFill>
                <a:schemeClr val="tx2"/>
              </a:solidFill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97389" y="2127542"/>
            <a:ext cx="189603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lvl="0" eaLnBrk="0" hangingPunct="0">
              <a:lnSpc>
                <a:spcPct val="90000"/>
              </a:lnSpc>
              <a:spcBef>
                <a:spcPts val="1800"/>
              </a:spcBef>
              <a:buSzPct val="80000"/>
            </a:pPr>
            <a:r>
              <a:rPr lang="en-US" sz="2800">
                <a:solidFill>
                  <a:schemeClr val="tx2"/>
                </a:solidFill>
                <a:cs typeface="Tahoma" pitchFamily="34" charset="0"/>
              </a:rPr>
              <a:t>đỏ hơn,  đỏ nhất…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8054789" y="2058471"/>
            <a:ext cx="38111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tx2"/>
                </a:solidFill>
                <a:cs typeface="Tahoma" pitchFamily="34" charset="0"/>
              </a:rPr>
              <a:t>đo đỏ, đỏ chót, đỏ ối, đỏ hồng, đỏ rực, đỏ ửng… </a:t>
            </a:r>
            <a:endParaRPr lang="en-US" sz="2800"/>
          </a:p>
        </p:txBody>
      </p:sp>
      <p:sp>
        <p:nvSpPr>
          <p:cNvPr id="7" name="Rectangle 6"/>
          <p:cNvSpPr/>
          <p:nvPr/>
        </p:nvSpPr>
        <p:spPr>
          <a:xfrm>
            <a:off x="2227728" y="3421101"/>
            <a:ext cx="3666567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lvl="0" eaLnBrk="0" hangingPunct="0">
              <a:lnSpc>
                <a:spcPct val="90000"/>
              </a:lnSpc>
              <a:spcBef>
                <a:spcPts val="1800"/>
              </a:spcBef>
              <a:buSzPct val="80000"/>
            </a:pPr>
            <a:r>
              <a:rPr lang="en-US" sz="2800">
                <a:solidFill>
                  <a:srgbClr val="003300"/>
                </a:solidFill>
                <a:cs typeface="Tahoma" pitchFamily="34" charset="0"/>
              </a:rPr>
              <a:t>rất cao,  cao quá, cao lắm, hơi cao, cao  thật, cao thế…..</a:t>
            </a:r>
            <a:endParaRPr lang="en-US" sz="2800" dirty="0">
              <a:solidFill>
                <a:srgbClr val="003300"/>
              </a:solidFill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55660" y="3490172"/>
            <a:ext cx="189603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lvl="0" eaLnBrk="0" hangingPunct="0">
              <a:lnSpc>
                <a:spcPct val="90000"/>
              </a:lnSpc>
              <a:spcBef>
                <a:spcPts val="1800"/>
              </a:spcBef>
              <a:buSzPct val="80000"/>
            </a:pPr>
            <a:r>
              <a:rPr lang="en-US" sz="2800">
                <a:solidFill>
                  <a:srgbClr val="003300"/>
                </a:solidFill>
                <a:cs typeface="Tahoma" pitchFamily="34" charset="0"/>
              </a:rPr>
              <a:t>Cao hơn,  cao nhất…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8054790" y="3313525"/>
            <a:ext cx="38693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3300"/>
                </a:solidFill>
                <a:cs typeface="Tahoma" pitchFamily="34" charset="0"/>
              </a:rPr>
              <a:t>cao cao, cao chót vót, cao vút, cao vòi vọi, cao vợi…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26340" y="4689602"/>
            <a:ext cx="3666567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lvl="0" eaLnBrk="0" hangingPunct="0">
              <a:lnSpc>
                <a:spcPct val="90000"/>
              </a:lnSpc>
              <a:spcBef>
                <a:spcPts val="1800"/>
              </a:spcBef>
              <a:buSzPct val="80000"/>
            </a:pPr>
            <a:r>
              <a:rPr lang="en-US" sz="2800">
                <a:solidFill>
                  <a:srgbClr val="002060"/>
                </a:solidFill>
                <a:cs typeface="Tahoma" pitchFamily="34" charset="0"/>
              </a:rPr>
              <a:t>rất vui, vui quá, vui lắm, vui thật…</a:t>
            </a:r>
            <a:endParaRPr lang="en-US" sz="2800" b="0" dirty="0">
              <a:solidFill>
                <a:srgbClr val="002060"/>
              </a:solidFill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54272" y="4758673"/>
            <a:ext cx="189603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eaLnBrk="0" hangingPunct="0">
              <a:lnSpc>
                <a:spcPct val="90000"/>
              </a:lnSpc>
              <a:spcBef>
                <a:spcPts val="1800"/>
              </a:spcBef>
              <a:buSzPct val="80000"/>
            </a:pPr>
            <a:r>
              <a:rPr lang="en-US" sz="2800">
                <a:solidFill>
                  <a:srgbClr val="002060"/>
                </a:solidFill>
                <a:cs typeface="Tahoma" pitchFamily="34" charset="0"/>
              </a:rPr>
              <a:t>vui hơn, vui nhất…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72720" y="4582026"/>
            <a:ext cx="40385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lvl="0"/>
            <a:r>
              <a:rPr lang="vi-VN" sz="2800">
                <a:solidFill>
                  <a:srgbClr val="002060"/>
                </a:solidFill>
                <a:cs typeface="Tahoma" pitchFamily="34" charset="0"/>
              </a:rPr>
              <a:t>vui sướng, vui mừng,</a:t>
            </a:r>
            <a:r>
              <a:rPr lang="en-US" sz="2800">
                <a:solidFill>
                  <a:srgbClr val="002060"/>
                </a:solidFill>
                <a:cs typeface="Tahoma" pitchFamily="34" charset="0"/>
              </a:rPr>
              <a:t> vui tươi, tươi vui, vui nhộn, vui vầy, vui vẻ, vui vui..</a:t>
            </a:r>
            <a:r>
              <a:rPr lang="vi-VN" sz="2800">
                <a:solidFill>
                  <a:srgbClr val="002060"/>
                </a:solidFill>
                <a:cs typeface="Tahoma" pitchFamily="34" charset="0"/>
              </a:rPr>
              <a:t>.</a:t>
            </a:r>
            <a:endParaRPr lang="en-US" sz="2800" b="0">
              <a:solidFill>
                <a:srgbClr val="002060"/>
              </a:solidFill>
              <a:cs typeface="Tahoma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563449" y="41175"/>
            <a:ext cx="89787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3. </a:t>
            </a:r>
            <a:r>
              <a:rPr lang="en-US" dirty="0" err="1">
                <a:solidFill>
                  <a:srgbClr val="FF0000"/>
                </a:solidFill>
              </a:rPr>
              <a:t>Đặt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câu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với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mỗi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từ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vừa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tìm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được</a:t>
            </a:r>
            <a:r>
              <a:rPr lang="en-US" dirty="0">
                <a:solidFill>
                  <a:srgbClr val="FF0000"/>
                </a:solidFill>
              </a:rPr>
              <a:t> ở </a:t>
            </a:r>
            <a:r>
              <a:rPr lang="en-US" dirty="0" err="1">
                <a:solidFill>
                  <a:srgbClr val="FF0000"/>
                </a:solidFill>
              </a:rPr>
              <a:t>bài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tập</a:t>
            </a:r>
            <a:r>
              <a:rPr lang="en-US" dirty="0">
                <a:solidFill>
                  <a:srgbClr val="FF0000"/>
                </a:solidFill>
              </a:rPr>
              <a:t> 2.</a:t>
            </a: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2419736" y="6100163"/>
            <a:ext cx="52661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Mặt trời đỏ rực như hòn lửa.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127073" y="6579086"/>
            <a:ext cx="1018253" cy="459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088133" y="17691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một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007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/>
        </p:blipFill>
        <p:spPr>
          <a:xfrm rot="20273177">
            <a:off x="2632765" y="462177"/>
            <a:ext cx="6743519" cy="5040984"/>
          </a:xfrm>
          <a:prstGeom prst="rect">
            <a:avLst/>
          </a:prstGeom>
        </p:spPr>
      </p:pic>
      <p:sp>
        <p:nvSpPr>
          <p:cNvPr id="7" name="Text Placeholder 3"/>
          <p:cNvSpPr txBox="1">
            <a:spLocks/>
          </p:cNvSpPr>
          <p:nvPr/>
        </p:nvSpPr>
        <p:spPr bwMode="auto">
          <a:xfrm>
            <a:off x="3362180" y="2627778"/>
            <a:ext cx="6478338" cy="11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80000"/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80000"/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8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80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80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solidFill>
                  <a:srgbClr val="FF0000"/>
                </a:solidFill>
              </a:rPr>
              <a:t>HỌC SINH ĐẶT CÂU</a:t>
            </a:r>
          </a:p>
        </p:txBody>
      </p:sp>
    </p:spTree>
    <p:extLst>
      <p:ext uri="{BB962C8B-B14F-4D97-AF65-F5344CB8AC3E}">
        <p14:creationId xmlns:p14="http://schemas.microsoft.com/office/powerpoint/2010/main" val="33861425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1011238" y="214947"/>
            <a:ext cx="2701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III. Luyện tập</a:t>
            </a:r>
          </a:p>
        </p:txBody>
      </p:sp>
      <p:sp>
        <p:nvSpPr>
          <p:cNvPr id="50179" name="Rectangle 8"/>
          <p:cNvSpPr>
            <a:spLocks noChangeArrowheads="1"/>
          </p:cNvSpPr>
          <p:nvPr/>
        </p:nvSpPr>
        <p:spPr bwMode="auto">
          <a:xfrm>
            <a:off x="747713" y="719772"/>
            <a:ext cx="99964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>
                <a:solidFill>
                  <a:schemeClr val="tx2"/>
                </a:solidFill>
                <a:cs typeface="Times New Roman" pitchFamily="18" charset="0"/>
              </a:rPr>
              <a:t> 3. Đặt câu với mỗi từ em vừa tìm được ở bài tập 2.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54163" y="1989772"/>
            <a:ext cx="9221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tx2"/>
                </a:solidFill>
              </a:rPr>
              <a:t>Bầu trời </a:t>
            </a:r>
            <a:r>
              <a:rPr lang="en-US">
                <a:solidFill>
                  <a:srgbClr val="FF0000"/>
                </a:solidFill>
              </a:rPr>
              <a:t>cao vút.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55750" y="1324609"/>
            <a:ext cx="5962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tx2"/>
                </a:solidFill>
              </a:rPr>
              <a:t>Mặt trời </a:t>
            </a:r>
            <a:r>
              <a:rPr lang="en-US">
                <a:solidFill>
                  <a:srgbClr val="FF0000"/>
                </a:solidFill>
              </a:rPr>
              <a:t>đỏ chói.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54163" y="2599372"/>
            <a:ext cx="99171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tx2"/>
                </a:solidFill>
              </a:rPr>
              <a:t>Hôm nay, em rất </a:t>
            </a:r>
            <a:r>
              <a:rPr lang="en-US">
                <a:solidFill>
                  <a:srgbClr val="FF0000"/>
                </a:solidFill>
              </a:rPr>
              <a:t>vui sướng </a:t>
            </a:r>
            <a:r>
              <a:rPr lang="en-US" b="0">
                <a:solidFill>
                  <a:schemeClr val="tx2"/>
                </a:solidFill>
              </a:rPr>
              <a:t>vì được điểm cao môn Toán.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34538" y="5540375"/>
            <a:ext cx="2032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44063" y="4503738"/>
            <a:ext cx="1846262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18285">
            <a:off x="5788025" y="3311525"/>
            <a:ext cx="4327525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1150" y="3144838"/>
            <a:ext cx="18669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6400" y="3092450"/>
            <a:ext cx="18034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2738" y="2690813"/>
            <a:ext cx="184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6850" y="1946275"/>
            <a:ext cx="2049463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5138" y="1530350"/>
            <a:ext cx="1793875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652461">
            <a:off x="1822450" y="2347913"/>
            <a:ext cx="4341813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663113" y="1855788"/>
            <a:ext cx="23193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567863" y="555625"/>
            <a:ext cx="2624137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384925" y="1201738"/>
            <a:ext cx="38544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40213" y="2665413"/>
            <a:ext cx="32956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3244289" y="194856"/>
            <a:ext cx="34242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IV. CỦNG CỐ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1185863" y="1555750"/>
            <a:ext cx="73802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err="1"/>
              <a:t>Thế</a:t>
            </a:r>
            <a:r>
              <a:rPr lang="en-US" b="0" dirty="0"/>
              <a:t> </a:t>
            </a:r>
            <a:r>
              <a:rPr lang="en-US" b="0" dirty="0" err="1"/>
              <a:t>nào</a:t>
            </a:r>
            <a:r>
              <a:rPr lang="en-US" b="0" dirty="0"/>
              <a:t> </a:t>
            </a:r>
            <a:r>
              <a:rPr lang="en-US" b="0" dirty="0" err="1"/>
              <a:t>là</a:t>
            </a:r>
            <a:r>
              <a:rPr lang="en-US" b="0" dirty="0"/>
              <a:t> </a:t>
            </a:r>
            <a:r>
              <a:rPr lang="en-US" b="0" dirty="0" err="1"/>
              <a:t>tính</a:t>
            </a:r>
            <a:r>
              <a:rPr lang="en-US" b="0" dirty="0"/>
              <a:t> </a:t>
            </a:r>
            <a:r>
              <a:rPr lang="en-US" b="0" dirty="0" err="1"/>
              <a:t>từ</a:t>
            </a:r>
            <a:r>
              <a:rPr lang="en-US" b="0" dirty="0"/>
              <a:t>? 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765175" y="2079625"/>
            <a:ext cx="10736263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/>
              <a:t>	</a:t>
            </a:r>
            <a:r>
              <a:rPr lang="en-US" b="0"/>
              <a:t>Tính từ là những từ miêu tả đặc điểm hoặc tính chất của sự vật, hoạt động, trạng thái…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47825" y="3338513"/>
            <a:ext cx="963453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Ví dụ: </a:t>
            </a:r>
            <a:r>
              <a:rPr lang="en-US" b="0"/>
              <a:t>to, nhỏ, đen, trắng, chăm chỉ, nhanh nhẹn…</a:t>
            </a:r>
          </a:p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55113" y="432693"/>
            <a:ext cx="4320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983375" y="2323203"/>
            <a:ext cx="2815499" cy="2891693"/>
            <a:chOff x="6393600" y="2346643"/>
            <a:chExt cx="2111624" cy="2168770"/>
          </a:xfrm>
        </p:grpSpPr>
        <p:sp>
          <p:nvSpPr>
            <p:cNvPr id="9" name="椭圆 8"/>
            <p:cNvSpPr/>
            <p:nvPr/>
          </p:nvSpPr>
          <p:spPr>
            <a:xfrm>
              <a:off x="6393600" y="2346643"/>
              <a:ext cx="2111624" cy="2168770"/>
            </a:xfrm>
            <a:custGeom>
              <a:avLst/>
              <a:gdLst>
                <a:gd name="connsiteX0" fmla="*/ 0 w 2111619"/>
                <a:gd name="connsiteY0" fmla="*/ 1055810 h 2111619"/>
                <a:gd name="connsiteX1" fmla="*/ 1055810 w 2111619"/>
                <a:gd name="connsiteY1" fmla="*/ 0 h 2111619"/>
                <a:gd name="connsiteX2" fmla="*/ 2111620 w 2111619"/>
                <a:gd name="connsiteY2" fmla="*/ 1055810 h 2111619"/>
                <a:gd name="connsiteX3" fmla="*/ 1055810 w 2111619"/>
                <a:gd name="connsiteY3" fmla="*/ 2111620 h 2111619"/>
                <a:gd name="connsiteX4" fmla="*/ 0 w 2111619"/>
                <a:gd name="connsiteY4" fmla="*/ 1055810 h 2111619"/>
                <a:gd name="connsiteX0-1" fmla="*/ 4 w 2111624"/>
                <a:gd name="connsiteY0-2" fmla="*/ 1112960 h 2168770"/>
                <a:gd name="connsiteX1-3" fmla="*/ 1046289 w 2111624"/>
                <a:gd name="connsiteY1-4" fmla="*/ 0 h 2168770"/>
                <a:gd name="connsiteX2-5" fmla="*/ 2111624 w 2111624"/>
                <a:gd name="connsiteY2-6" fmla="*/ 1112960 h 2168770"/>
                <a:gd name="connsiteX3-7" fmla="*/ 1055814 w 2111624"/>
                <a:gd name="connsiteY3-8" fmla="*/ 2168770 h 2168770"/>
                <a:gd name="connsiteX4-9" fmla="*/ 4 w 2111624"/>
                <a:gd name="connsiteY4-10" fmla="*/ 1112960 h 216877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111624" h="2168770">
                  <a:moveTo>
                    <a:pt x="4" y="1112960"/>
                  </a:moveTo>
                  <a:cubicBezTo>
                    <a:pt x="-1583" y="751498"/>
                    <a:pt x="463181" y="0"/>
                    <a:pt x="1046289" y="0"/>
                  </a:cubicBezTo>
                  <a:cubicBezTo>
                    <a:pt x="1629397" y="0"/>
                    <a:pt x="2111624" y="529852"/>
                    <a:pt x="2111624" y="1112960"/>
                  </a:cubicBezTo>
                  <a:cubicBezTo>
                    <a:pt x="2111624" y="1696068"/>
                    <a:pt x="1638922" y="2168770"/>
                    <a:pt x="1055814" y="2168770"/>
                  </a:cubicBezTo>
                  <a:cubicBezTo>
                    <a:pt x="472706" y="2168770"/>
                    <a:pt x="1591" y="1474422"/>
                    <a:pt x="4" y="1112960"/>
                  </a:cubicBezTo>
                  <a:close/>
                </a:path>
              </a:pathLst>
            </a:custGeom>
            <a:pattFill prst="pct80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Gothic-EB"/>
                <a:cs typeface="+mn-cs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59" r="4343" b="16482"/>
            <a:stretch>
              <a:fillRect/>
            </a:stretch>
          </p:blipFill>
          <p:spPr>
            <a:xfrm>
              <a:off x="6505574" y="2491371"/>
              <a:ext cx="1800225" cy="1825885"/>
            </a:xfrm>
            <a:prstGeom prst="ellipse">
              <a:avLst/>
            </a:prstGeom>
            <a:ln w="19050">
              <a:solidFill>
                <a:schemeClr val="bg1"/>
              </a:solidFill>
            </a:ln>
          </p:spPr>
        </p:pic>
      </p:grpSp>
      <p:grpSp>
        <p:nvGrpSpPr>
          <p:cNvPr id="10" name="组合 9"/>
          <p:cNvGrpSpPr/>
          <p:nvPr/>
        </p:nvGrpSpPr>
        <p:grpSpPr>
          <a:xfrm>
            <a:off x="10222694" y="298703"/>
            <a:ext cx="1703409" cy="1639909"/>
            <a:chOff x="6318006" y="491799"/>
            <a:chExt cx="1277557" cy="1229932"/>
          </a:xfrm>
        </p:grpSpPr>
        <p:sp>
          <p:nvSpPr>
            <p:cNvPr id="7" name="椭圆 6"/>
            <p:cNvSpPr/>
            <p:nvPr/>
          </p:nvSpPr>
          <p:spPr>
            <a:xfrm>
              <a:off x="6318006" y="491799"/>
              <a:ext cx="1277557" cy="1229932"/>
            </a:xfrm>
            <a:custGeom>
              <a:avLst/>
              <a:gdLst>
                <a:gd name="connsiteX0" fmla="*/ 0 w 1229932"/>
                <a:gd name="connsiteY0" fmla="*/ 614966 h 1229932"/>
                <a:gd name="connsiteX1" fmla="*/ 614966 w 1229932"/>
                <a:gd name="connsiteY1" fmla="*/ 0 h 1229932"/>
                <a:gd name="connsiteX2" fmla="*/ 1229932 w 1229932"/>
                <a:gd name="connsiteY2" fmla="*/ 614966 h 1229932"/>
                <a:gd name="connsiteX3" fmla="*/ 614966 w 1229932"/>
                <a:gd name="connsiteY3" fmla="*/ 1229932 h 1229932"/>
                <a:gd name="connsiteX4" fmla="*/ 0 w 1229932"/>
                <a:gd name="connsiteY4" fmla="*/ 614966 h 1229932"/>
                <a:gd name="connsiteX0-1" fmla="*/ 0 w 1277557"/>
                <a:gd name="connsiteY0-2" fmla="*/ 614966 h 1229932"/>
                <a:gd name="connsiteX1-3" fmla="*/ 614966 w 1277557"/>
                <a:gd name="connsiteY1-4" fmla="*/ 0 h 1229932"/>
                <a:gd name="connsiteX2-5" fmla="*/ 1277557 w 1277557"/>
                <a:gd name="connsiteY2-6" fmla="*/ 614966 h 1229932"/>
                <a:gd name="connsiteX3-7" fmla="*/ 614966 w 1277557"/>
                <a:gd name="connsiteY3-8" fmla="*/ 1229932 h 1229932"/>
                <a:gd name="connsiteX4-9" fmla="*/ 0 w 1277557"/>
                <a:gd name="connsiteY4-10" fmla="*/ 614966 h 12299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77557" h="1229932">
                  <a:moveTo>
                    <a:pt x="0" y="614966"/>
                  </a:moveTo>
                  <a:cubicBezTo>
                    <a:pt x="0" y="275330"/>
                    <a:pt x="402040" y="0"/>
                    <a:pt x="614966" y="0"/>
                  </a:cubicBezTo>
                  <a:cubicBezTo>
                    <a:pt x="827892" y="0"/>
                    <a:pt x="1277557" y="275330"/>
                    <a:pt x="1277557" y="614966"/>
                  </a:cubicBezTo>
                  <a:cubicBezTo>
                    <a:pt x="1277557" y="954602"/>
                    <a:pt x="827892" y="1229932"/>
                    <a:pt x="614966" y="1229932"/>
                  </a:cubicBezTo>
                  <a:cubicBezTo>
                    <a:pt x="402040" y="1229932"/>
                    <a:pt x="0" y="954602"/>
                    <a:pt x="0" y="614966"/>
                  </a:cubicBezTo>
                  <a:close/>
                </a:path>
              </a:pathLst>
            </a:custGeom>
            <a:pattFill prst="pct80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Gothic-EB"/>
                <a:cs typeface="+mn-cs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85" b="14815"/>
            <a:stretch>
              <a:fillRect/>
            </a:stretch>
          </p:blipFill>
          <p:spPr>
            <a:xfrm>
              <a:off x="6472332" y="578012"/>
              <a:ext cx="1042364" cy="1042364"/>
            </a:xfrm>
            <a:prstGeom prst="ellipse">
              <a:avLst/>
            </a:prstGeom>
            <a:ln w="19050">
              <a:solidFill>
                <a:schemeClr val="bg1"/>
              </a:solidFill>
            </a:ln>
          </p:spPr>
        </p:pic>
      </p:grpSp>
      <p:pic>
        <p:nvPicPr>
          <p:cNvPr id="14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" r="9513"/>
          <a:stretch>
            <a:fillRect/>
          </a:stretch>
        </p:blipFill>
        <p:spPr>
          <a:xfrm>
            <a:off x="-826104" y="-166536"/>
            <a:ext cx="12183527" cy="64062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9888646">
            <a:off x="1613873" y="569954"/>
            <a:ext cx="28739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15897" y="1599224"/>
            <a:ext cx="616407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vào</a:t>
            </a:r>
            <a:r>
              <a:rPr lang="en-US" sz="4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vở</a:t>
            </a:r>
            <a:r>
              <a:rPr lang="en-US" sz="45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2080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0"/>
          <p:cNvSpPr txBox="1">
            <a:spLocks noChangeArrowheads="1"/>
          </p:cNvSpPr>
          <p:nvPr/>
        </p:nvSpPr>
        <p:spPr bwMode="auto">
          <a:xfrm>
            <a:off x="1620465" y="0"/>
            <a:ext cx="9012237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dirty="0" err="1">
                <a:solidFill>
                  <a:schemeClr val="tx2"/>
                </a:solidFill>
              </a:rPr>
              <a:t>Thứ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năm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ngày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09 </a:t>
            </a:r>
            <a:r>
              <a:rPr lang="en-US" dirty="0" err="1">
                <a:solidFill>
                  <a:schemeClr val="tx2"/>
                </a:solidFill>
              </a:rPr>
              <a:t>tháng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12 </a:t>
            </a:r>
            <a:r>
              <a:rPr lang="en-US" dirty="0" err="1">
                <a:solidFill>
                  <a:schemeClr val="tx2"/>
                </a:solidFill>
              </a:rPr>
              <a:t>năm</a:t>
            </a:r>
            <a:r>
              <a:rPr lang="en-US" dirty="0">
                <a:solidFill>
                  <a:schemeClr val="tx2"/>
                </a:solidFill>
              </a:rPr>
              <a:t> 2021</a:t>
            </a:r>
          </a:p>
          <a:p>
            <a:pPr algn="ctr">
              <a:lnSpc>
                <a:spcPct val="115000"/>
              </a:lnSpc>
            </a:pPr>
            <a:r>
              <a:rPr lang="en-US" dirty="0" err="1">
                <a:solidFill>
                  <a:schemeClr val="tx2"/>
                </a:solidFill>
              </a:rPr>
              <a:t>Luyện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từ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và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câu</a:t>
            </a:r>
            <a:endParaRPr lang="en-US" u="sng" dirty="0">
              <a:solidFill>
                <a:schemeClr val="tx2"/>
              </a:solidFill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705015" y="1175383"/>
            <a:ext cx="53566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</a:rPr>
              <a:t>Tính từ </a:t>
            </a:r>
            <a:r>
              <a:rPr lang="en-US" sz="2800">
                <a:solidFill>
                  <a:schemeClr val="tx2"/>
                </a:solidFill>
              </a:rPr>
              <a:t>(Tiếp theo)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36445" y="1803267"/>
            <a:ext cx="2136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I. Nhận xét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658906" y="2320425"/>
            <a:ext cx="1104890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/>
              <a:t>1. Đặc điểm của các tờ giấy trong những câu sau khác nhau như thế nào?</a:t>
            </a:r>
          </a:p>
          <a:p>
            <a:pPr>
              <a:lnSpc>
                <a:spcPct val="150000"/>
              </a:lnSpc>
            </a:pPr>
            <a:r>
              <a:rPr lang="en-US" b="0"/>
              <a:t>	a) Tờ giấy này trắng.</a:t>
            </a:r>
          </a:p>
          <a:p>
            <a:pPr>
              <a:lnSpc>
                <a:spcPct val="150000"/>
              </a:lnSpc>
            </a:pPr>
            <a:r>
              <a:rPr lang="en-US" b="0"/>
              <a:t>	b) Tờ giấy này trăng trắng.</a:t>
            </a:r>
          </a:p>
          <a:p>
            <a:pPr>
              <a:lnSpc>
                <a:spcPct val="150000"/>
              </a:lnSpc>
            </a:pPr>
            <a:r>
              <a:rPr lang="en-US" b="0"/>
              <a:t>	c) Tờ giấy này trắng tinh.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5" grpId="0"/>
      <p:bldP spid="225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 txBox="1">
            <a:spLocks noChangeArrowheads="1"/>
          </p:cNvSpPr>
          <p:nvPr/>
        </p:nvSpPr>
        <p:spPr bwMode="auto">
          <a:xfrm>
            <a:off x="854084" y="649797"/>
            <a:ext cx="480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b="0">
                <a:cs typeface="Times New Roman" pitchFamily="18" charset="0"/>
              </a:rPr>
              <a:t>a)</a:t>
            </a:r>
            <a:r>
              <a:rPr lang="en-US">
                <a:cs typeface="Times New Roman" pitchFamily="18" charset="0"/>
              </a:rPr>
              <a:t> </a:t>
            </a:r>
            <a:r>
              <a:rPr lang="en-US" b="0">
                <a:cs typeface="Times New Roman" pitchFamily="18" charset="0"/>
              </a:rPr>
              <a:t>Tờ giấy này trắng.   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688488" y="1115622"/>
            <a:ext cx="411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342900"/>
            <a:r>
              <a:rPr lang="en-US" b="0">
                <a:solidFill>
                  <a:schemeClr val="tx2"/>
                </a:solidFill>
                <a:cs typeface="Times New Roman" pitchFamily="18" charset="0"/>
              </a:rPr>
              <a:t>Mức độ</a:t>
            </a:r>
            <a:r>
              <a:rPr lang="en-US" b="0">
                <a:cs typeface="Times New Roman" pitchFamily="18" charset="0"/>
              </a:rPr>
              <a:t> </a:t>
            </a:r>
            <a:r>
              <a:rPr lang="en-US" b="0">
                <a:solidFill>
                  <a:srgbClr val="FF0000"/>
                </a:solidFill>
                <a:cs typeface="Times New Roman" pitchFamily="18" charset="0"/>
              </a:rPr>
              <a:t>trung bình </a:t>
            </a:r>
            <a:endParaRPr lang="en-US" b="0">
              <a:cs typeface="Times New Roman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201853" y="1233694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i="1">
                <a:solidFill>
                  <a:srgbClr val="0000FF"/>
                </a:solidFill>
                <a:cs typeface="Times New Roman" pitchFamily="18" charset="0"/>
              </a:rPr>
              <a:t>Từ đơn</a:t>
            </a:r>
          </a:p>
        </p:txBody>
      </p:sp>
      <p:sp>
        <p:nvSpPr>
          <p:cNvPr id="20484" name="TextBox 8"/>
          <p:cNvSpPr txBox="1">
            <a:spLocks noChangeArrowheads="1"/>
          </p:cNvSpPr>
          <p:nvPr/>
        </p:nvSpPr>
        <p:spPr bwMode="auto">
          <a:xfrm>
            <a:off x="597879" y="1886066"/>
            <a:ext cx="640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dirty="0">
                <a:cs typeface="Times New Roman" pitchFamily="18" charset="0"/>
              </a:rPr>
              <a:t>   b) </a:t>
            </a:r>
            <a:r>
              <a:rPr lang="en-US" b="0" dirty="0" err="1">
                <a:cs typeface="Times New Roman" pitchFamily="18" charset="0"/>
              </a:rPr>
              <a:t>Tờ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cs typeface="Times New Roman" pitchFamily="18" charset="0"/>
              </a:rPr>
              <a:t>giấy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cs typeface="Times New Roman" pitchFamily="18" charset="0"/>
              </a:rPr>
              <a:t>này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cs typeface="Times New Roman" pitchFamily="18" charset="0"/>
              </a:rPr>
              <a:t>trăng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cs typeface="Times New Roman" pitchFamily="18" charset="0"/>
              </a:rPr>
              <a:t>trắng</a:t>
            </a:r>
            <a:r>
              <a:rPr lang="en-US" b="0" dirty="0">
                <a:cs typeface="Times New Roman" pitchFamily="18" charset="0"/>
              </a:rPr>
              <a:t>.</a:t>
            </a:r>
          </a:p>
        </p:txBody>
      </p:sp>
      <p:sp>
        <p:nvSpPr>
          <p:cNvPr id="20485" name="TextBox 9"/>
          <p:cNvSpPr txBox="1">
            <a:spLocks noChangeArrowheads="1"/>
          </p:cNvSpPr>
          <p:nvPr/>
        </p:nvSpPr>
        <p:spPr bwMode="auto">
          <a:xfrm>
            <a:off x="953700" y="3146365"/>
            <a:ext cx="601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dirty="0">
                <a:cs typeface="Times New Roman" pitchFamily="18" charset="0"/>
              </a:rPr>
              <a:t>c) </a:t>
            </a:r>
            <a:r>
              <a:rPr lang="en-US" b="0" dirty="0" err="1">
                <a:cs typeface="Times New Roman" pitchFamily="18" charset="0"/>
              </a:rPr>
              <a:t>Tờ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cs typeface="Times New Roman" pitchFamily="18" charset="0"/>
              </a:rPr>
              <a:t>giấy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cs typeface="Times New Roman" pitchFamily="18" charset="0"/>
              </a:rPr>
              <a:t>này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cs typeface="Times New Roman" pitchFamily="18" charset="0"/>
              </a:rPr>
              <a:t>trắng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cs typeface="Times New Roman" pitchFamily="18" charset="0"/>
              </a:rPr>
              <a:t>tinh</a:t>
            </a:r>
            <a:r>
              <a:rPr lang="en-US" b="0" dirty="0">
                <a:cs typeface="Times New Roman" pitchFamily="18" charset="0"/>
              </a:rPr>
              <a:t>.          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4240690" y="2492235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cs typeface="Times New Roman" pitchFamily="18" charset="0"/>
              </a:rPr>
              <a:t>Từ</a:t>
            </a:r>
            <a:r>
              <a:rPr lang="en-US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cs typeface="Times New Roman" pitchFamily="18" charset="0"/>
              </a:rPr>
              <a:t>láy</a:t>
            </a:r>
            <a:endParaRPr lang="en-US" i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7250590" y="2455761"/>
            <a:ext cx="281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Mức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độ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FF0000"/>
                </a:solidFill>
                <a:cs typeface="Times New Roman" pitchFamily="18" charset="0"/>
              </a:rPr>
              <a:t>thấp</a:t>
            </a:r>
            <a:r>
              <a:rPr lang="en-US" b="0" dirty="0">
                <a:cs typeface="Times New Roman" pitchFamily="18" charset="0"/>
              </a:rPr>
              <a:t> </a:t>
            </a: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7088080" y="3956591"/>
            <a:ext cx="281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Mức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độ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FF0000"/>
                </a:solidFill>
                <a:cs typeface="Times New Roman" pitchFamily="18" charset="0"/>
              </a:rPr>
              <a:t>cao</a:t>
            </a:r>
            <a:r>
              <a:rPr lang="en-US" b="0" dirty="0">
                <a:cs typeface="Times New Roman" pitchFamily="18" charset="0"/>
              </a:rPr>
              <a:t>   </a:t>
            </a: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4149338" y="3931234"/>
            <a:ext cx="22526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cs typeface="Times New Roman" pitchFamily="18" charset="0"/>
              </a:rPr>
              <a:t>Từ</a:t>
            </a:r>
            <a:r>
              <a:rPr lang="en-US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cs typeface="Times New Roman" pitchFamily="18" charset="0"/>
              </a:rPr>
              <a:t>ghép</a:t>
            </a:r>
            <a:endParaRPr lang="en-US" i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231288" y="1533286"/>
            <a:ext cx="457200" cy="158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307644" y="2882661"/>
            <a:ext cx="457200" cy="158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423257" y="4361742"/>
            <a:ext cx="457200" cy="158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409022" y="1198764"/>
            <a:ext cx="1143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480554" y="2357287"/>
            <a:ext cx="1596877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423200" y="3632444"/>
            <a:ext cx="1676400" cy="142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497" name="Text Box 18"/>
          <p:cNvSpPr txBox="1">
            <a:spLocks noChangeArrowheads="1"/>
          </p:cNvSpPr>
          <p:nvPr/>
        </p:nvSpPr>
        <p:spPr bwMode="auto">
          <a:xfrm>
            <a:off x="174350" y="1975"/>
            <a:ext cx="26228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3300"/>
                </a:solidFill>
              </a:rPr>
              <a:t>I. Nhận xét</a:t>
            </a: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0" y="4581129"/>
            <a:ext cx="12191999" cy="20036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3600" b="0" dirty="0"/>
              <a:t>	</a:t>
            </a:r>
            <a:r>
              <a:rPr lang="en-US" sz="3600" b="0" dirty="0" err="1"/>
              <a:t>Từ</a:t>
            </a:r>
            <a:r>
              <a:rPr lang="en-US" sz="3600" b="0" dirty="0"/>
              <a:t> </a:t>
            </a:r>
            <a:r>
              <a:rPr lang="en-US" sz="3600" b="0" dirty="0" err="1"/>
              <a:t>tính</a:t>
            </a:r>
            <a:r>
              <a:rPr lang="en-US" sz="3600" b="0" dirty="0"/>
              <a:t> </a:t>
            </a:r>
            <a:r>
              <a:rPr lang="en-US" sz="3600" b="0" dirty="0" err="1"/>
              <a:t>từ</a:t>
            </a:r>
            <a:r>
              <a:rPr lang="en-US" sz="3600" b="0" dirty="0"/>
              <a:t> </a:t>
            </a:r>
            <a:r>
              <a:rPr lang="en-US" sz="3600" i="1" dirty="0" err="1"/>
              <a:t>trắng</a:t>
            </a:r>
            <a:r>
              <a:rPr lang="en-US" sz="3600" b="0" dirty="0"/>
              <a:t> </a:t>
            </a:r>
            <a:r>
              <a:rPr lang="en-US" sz="3600" b="0" dirty="0" err="1"/>
              <a:t>đã</a:t>
            </a:r>
            <a:r>
              <a:rPr lang="en-US" sz="3600" b="0" dirty="0"/>
              <a:t> </a:t>
            </a:r>
            <a:r>
              <a:rPr lang="en-US" sz="3600" b="0" dirty="0" err="1"/>
              <a:t>cho</a:t>
            </a:r>
            <a:r>
              <a:rPr lang="en-US" sz="3600" b="0" dirty="0"/>
              <a:t>, ta </a:t>
            </a:r>
            <a:r>
              <a:rPr lang="en-US" sz="3600" b="0" dirty="0" err="1"/>
              <a:t>có</a:t>
            </a:r>
            <a:r>
              <a:rPr lang="en-US" sz="3600" b="0" dirty="0"/>
              <a:t> </a:t>
            </a:r>
            <a:r>
              <a:rPr lang="en-US" sz="3600" b="0" dirty="0" err="1"/>
              <a:t>thể</a:t>
            </a:r>
            <a:r>
              <a:rPr lang="en-US" sz="3600" b="0" dirty="0"/>
              <a:t> </a:t>
            </a:r>
            <a:r>
              <a:rPr lang="en-US" sz="3600" b="0" dirty="0" err="1"/>
              <a:t>thể</a:t>
            </a:r>
            <a:r>
              <a:rPr lang="en-US" sz="3600" b="0" dirty="0"/>
              <a:t> </a:t>
            </a:r>
            <a:r>
              <a:rPr lang="en-US" sz="3600" b="0" dirty="0" err="1"/>
              <a:t>hiện</a:t>
            </a:r>
            <a:r>
              <a:rPr lang="en-US" sz="3600" b="0" dirty="0"/>
              <a:t> </a:t>
            </a:r>
            <a:r>
              <a:rPr lang="en-US" sz="3600" b="0" err="1"/>
              <a:t>đặc</a:t>
            </a:r>
            <a:r>
              <a:rPr lang="en-US" sz="3600" b="0"/>
              <a:t> điểm </a:t>
            </a:r>
            <a:r>
              <a:rPr lang="en-US" sz="3600" i="1"/>
              <a:t>trắng</a:t>
            </a:r>
            <a:r>
              <a:rPr lang="en-US" sz="3600" b="0"/>
              <a:t> này </a:t>
            </a:r>
            <a:r>
              <a:rPr lang="en-US" sz="3600" b="0" dirty="0" err="1"/>
              <a:t>với</a:t>
            </a:r>
            <a:r>
              <a:rPr lang="en-US" sz="3600" b="0" dirty="0"/>
              <a:t> </a:t>
            </a:r>
            <a:r>
              <a:rPr lang="en-US" sz="3600" b="0" dirty="0" err="1"/>
              <a:t>các</a:t>
            </a:r>
            <a:r>
              <a:rPr lang="en-US" sz="3600" b="0" dirty="0"/>
              <a:t> </a:t>
            </a:r>
            <a:r>
              <a:rPr lang="en-US" sz="3600" b="0" dirty="0" err="1"/>
              <a:t>mức</a:t>
            </a:r>
            <a:r>
              <a:rPr lang="en-US" sz="3600" b="0" dirty="0"/>
              <a:t> </a:t>
            </a:r>
            <a:r>
              <a:rPr lang="en-US" sz="3600" b="0" dirty="0" err="1"/>
              <a:t>độ</a:t>
            </a:r>
            <a:r>
              <a:rPr lang="en-US" sz="3600" b="0" dirty="0"/>
              <a:t> </a:t>
            </a:r>
            <a:r>
              <a:rPr lang="en-US" sz="3600" b="0" dirty="0" err="1"/>
              <a:t>cao</a:t>
            </a:r>
            <a:r>
              <a:rPr lang="en-US" sz="3600" b="0" dirty="0"/>
              <a:t> </a:t>
            </a:r>
            <a:r>
              <a:rPr lang="en-US" sz="3600" b="0" dirty="0" err="1"/>
              <a:t>thấp</a:t>
            </a:r>
            <a:r>
              <a:rPr lang="en-US" sz="3600" b="0" dirty="0"/>
              <a:t> </a:t>
            </a:r>
            <a:r>
              <a:rPr lang="en-US" sz="3600" b="0" dirty="0" err="1"/>
              <a:t>khác</a:t>
            </a:r>
            <a:r>
              <a:rPr lang="en-US" sz="3600" b="0" dirty="0"/>
              <a:t> </a:t>
            </a:r>
            <a:r>
              <a:rPr lang="en-US" sz="3600" b="0" dirty="0" err="1"/>
              <a:t>nhau</a:t>
            </a:r>
            <a:r>
              <a:rPr lang="en-US" sz="3600" b="0" dirty="0"/>
              <a:t> </a:t>
            </a:r>
            <a:r>
              <a:rPr lang="en-US" sz="3600" b="0" dirty="0" err="1"/>
              <a:t>bằng</a:t>
            </a:r>
            <a:r>
              <a:rPr lang="en-US" sz="3600" b="0" dirty="0"/>
              <a:t> </a:t>
            </a:r>
            <a:r>
              <a:rPr lang="en-US" sz="3600" b="0" dirty="0" err="1"/>
              <a:t>cách</a:t>
            </a:r>
            <a:r>
              <a:rPr lang="en-US" sz="3600" b="0" dirty="0"/>
              <a:t> </a:t>
            </a:r>
            <a:r>
              <a:rPr lang="en-US" sz="3600" b="0" dirty="0" err="1"/>
              <a:t>tạo</a:t>
            </a:r>
            <a:r>
              <a:rPr lang="en-US" sz="3600" b="0" dirty="0"/>
              <a:t> </a:t>
            </a:r>
            <a:r>
              <a:rPr lang="en-US" sz="3600" b="0" dirty="0" err="1"/>
              <a:t>ra</a:t>
            </a:r>
            <a:r>
              <a:rPr lang="en-US" sz="3600" b="0" dirty="0"/>
              <a:t> </a:t>
            </a:r>
            <a:r>
              <a:rPr lang="en-US" sz="3600" b="0" dirty="0" err="1"/>
              <a:t>từ</a:t>
            </a:r>
            <a:r>
              <a:rPr lang="en-US" sz="3600" b="0" dirty="0"/>
              <a:t> </a:t>
            </a:r>
            <a:r>
              <a:rPr lang="en-US" sz="3600" b="0" dirty="0" err="1"/>
              <a:t>ghép</a:t>
            </a:r>
            <a:r>
              <a:rPr lang="en-US" sz="3600" b="0" dirty="0"/>
              <a:t> </a:t>
            </a:r>
            <a:r>
              <a:rPr lang="en-US" sz="3600" i="1" dirty="0" err="1"/>
              <a:t>trắng</a:t>
            </a:r>
            <a:r>
              <a:rPr lang="en-US" sz="3600" i="1" dirty="0"/>
              <a:t> </a:t>
            </a:r>
            <a:r>
              <a:rPr lang="en-US" sz="3600" i="1" dirty="0" err="1"/>
              <a:t>tinh</a:t>
            </a:r>
            <a:r>
              <a:rPr lang="en-US" sz="3600" i="1" dirty="0"/>
              <a:t> </a:t>
            </a:r>
            <a:r>
              <a:rPr lang="en-US" sz="3600" b="0" dirty="0" err="1"/>
              <a:t>hoặc</a:t>
            </a:r>
            <a:r>
              <a:rPr lang="en-US" sz="3600" b="0" dirty="0"/>
              <a:t> </a:t>
            </a:r>
            <a:r>
              <a:rPr lang="en-US" sz="3600" b="0" dirty="0" err="1"/>
              <a:t>từ</a:t>
            </a:r>
            <a:r>
              <a:rPr lang="en-US" sz="3600" b="0" dirty="0"/>
              <a:t> </a:t>
            </a:r>
            <a:r>
              <a:rPr lang="en-US" sz="3600" b="0" dirty="0" err="1"/>
              <a:t>láy</a:t>
            </a:r>
            <a:r>
              <a:rPr lang="en-US" sz="3600" b="0" dirty="0"/>
              <a:t> </a:t>
            </a:r>
            <a:r>
              <a:rPr lang="en-US" sz="3600" i="1" dirty="0" err="1"/>
              <a:t>trăng</a:t>
            </a:r>
            <a:r>
              <a:rPr lang="en-US" sz="3600" i="1" dirty="0"/>
              <a:t> </a:t>
            </a:r>
            <a:r>
              <a:rPr lang="en-US" sz="3600" i="1" dirty="0" err="1"/>
              <a:t>trắng</a:t>
            </a:r>
            <a:r>
              <a:rPr lang="en-US" sz="3600" i="1" dirty="0"/>
              <a:t>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14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1"/>
          <p:cNvSpPr txBox="1">
            <a:spLocks noChangeArrowheads="1"/>
          </p:cNvSpPr>
          <p:nvPr/>
        </p:nvSpPr>
        <p:spPr bwMode="auto">
          <a:xfrm>
            <a:off x="128868" y="309772"/>
            <a:ext cx="26228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3300"/>
                </a:solidFill>
              </a:rPr>
              <a:t>I. Nhận xét</a:t>
            </a:r>
          </a:p>
        </p:txBody>
      </p:sp>
      <p:sp>
        <p:nvSpPr>
          <p:cNvPr id="21506" name="Text Box 22"/>
          <p:cNvSpPr txBox="1">
            <a:spLocks noChangeArrowheads="1"/>
          </p:cNvSpPr>
          <p:nvPr/>
        </p:nvSpPr>
        <p:spPr bwMode="auto">
          <a:xfrm>
            <a:off x="1149350" y="2330450"/>
            <a:ext cx="8440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337626" y="3382963"/>
            <a:ext cx="116168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  	</a:t>
            </a:r>
            <a:r>
              <a:rPr lang="en-US" sz="3600" i="1" dirty="0" err="1">
                <a:solidFill>
                  <a:srgbClr val="002060"/>
                </a:solidFill>
              </a:rPr>
              <a:t>Để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thể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hiện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mức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độ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khác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nhau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của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đặc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điểm</a:t>
            </a:r>
            <a:r>
              <a:rPr lang="en-US" sz="3600" i="1" dirty="0">
                <a:solidFill>
                  <a:srgbClr val="002060"/>
                </a:solidFill>
              </a:rPr>
              <a:t>, </a:t>
            </a:r>
            <a:r>
              <a:rPr lang="en-US" sz="3600" i="1" dirty="0" err="1">
                <a:solidFill>
                  <a:srgbClr val="002060"/>
                </a:solidFill>
              </a:rPr>
              <a:t>tính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chất</a:t>
            </a:r>
            <a:r>
              <a:rPr lang="en-US" sz="3600" i="1" dirty="0">
                <a:solidFill>
                  <a:srgbClr val="002060"/>
                </a:solidFill>
              </a:rPr>
              <a:t> ta </a:t>
            </a:r>
            <a:r>
              <a:rPr lang="en-US" sz="3600" i="1" dirty="0" err="1">
                <a:solidFill>
                  <a:srgbClr val="002060"/>
                </a:solidFill>
              </a:rPr>
              <a:t>có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thể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tạo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ra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các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từ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ghép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hoặc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từ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láy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với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tính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từ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đã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cho</a:t>
            </a:r>
            <a:r>
              <a:rPr lang="en-US" sz="3600" i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86642" y="3590108"/>
            <a:ext cx="562708" cy="3769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1" y="906263"/>
            <a:ext cx="12191999" cy="20036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3600" b="0" dirty="0"/>
              <a:t>	</a:t>
            </a:r>
            <a:r>
              <a:rPr lang="en-US" sz="3600" b="0" dirty="0" err="1">
                <a:solidFill>
                  <a:srgbClr val="0033CC"/>
                </a:solidFill>
              </a:rPr>
              <a:t>Từ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tính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từ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i="1" dirty="0" err="1">
                <a:solidFill>
                  <a:srgbClr val="0033CC"/>
                </a:solidFill>
              </a:rPr>
              <a:t>trắng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đã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cho</a:t>
            </a:r>
            <a:r>
              <a:rPr lang="en-US" sz="3600" b="0" dirty="0">
                <a:solidFill>
                  <a:srgbClr val="0033CC"/>
                </a:solidFill>
              </a:rPr>
              <a:t>, ta </a:t>
            </a:r>
            <a:r>
              <a:rPr lang="en-US" sz="3600" b="0" dirty="0" err="1">
                <a:solidFill>
                  <a:srgbClr val="0033CC"/>
                </a:solidFill>
              </a:rPr>
              <a:t>có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thể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thể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hiện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err="1">
                <a:solidFill>
                  <a:srgbClr val="0033CC"/>
                </a:solidFill>
              </a:rPr>
              <a:t>đặc</a:t>
            </a:r>
            <a:r>
              <a:rPr lang="en-US" sz="3600" b="0">
                <a:solidFill>
                  <a:srgbClr val="0033CC"/>
                </a:solidFill>
              </a:rPr>
              <a:t> điểm </a:t>
            </a:r>
            <a:r>
              <a:rPr lang="en-US" sz="3600" i="1">
                <a:solidFill>
                  <a:srgbClr val="0033CC"/>
                </a:solidFill>
              </a:rPr>
              <a:t>trắng</a:t>
            </a:r>
            <a:r>
              <a:rPr lang="en-US" sz="3600" b="0">
                <a:solidFill>
                  <a:srgbClr val="0033CC"/>
                </a:solidFill>
              </a:rPr>
              <a:t> này </a:t>
            </a:r>
            <a:r>
              <a:rPr lang="en-US" sz="3600" b="0" dirty="0" err="1">
                <a:solidFill>
                  <a:srgbClr val="0033CC"/>
                </a:solidFill>
              </a:rPr>
              <a:t>với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các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mức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độ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cao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thấp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khác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nhau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bằng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cách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tạo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ra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từ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ghép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trắng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tinh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hoặc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từ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láy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trăng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trắng</a:t>
            </a:r>
            <a:r>
              <a:rPr lang="en-US" sz="3600" i="1" dirty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27038" y="4710610"/>
            <a:ext cx="11277235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3600" b="0">
                <a:solidFill>
                  <a:srgbClr val="3333CC"/>
                </a:solidFill>
              </a:rPr>
              <a:t>	Các con cùng thi tìm </a:t>
            </a:r>
            <a:r>
              <a:rPr lang="en-US" sz="3600" b="0" dirty="0" err="1">
                <a:solidFill>
                  <a:srgbClr val="3333CC"/>
                </a:solidFill>
              </a:rPr>
              <a:t>thêm</a:t>
            </a:r>
            <a:r>
              <a:rPr lang="en-US" sz="3600" b="0" dirty="0">
                <a:solidFill>
                  <a:srgbClr val="3333CC"/>
                </a:solidFill>
              </a:rPr>
              <a:t> </a:t>
            </a:r>
            <a:r>
              <a:rPr lang="en-US" sz="3600" b="0" dirty="0" err="1">
                <a:solidFill>
                  <a:srgbClr val="3333CC"/>
                </a:solidFill>
              </a:rPr>
              <a:t>các</a:t>
            </a:r>
            <a:r>
              <a:rPr lang="en-US" sz="3600" b="0" dirty="0">
                <a:solidFill>
                  <a:srgbClr val="3333CC"/>
                </a:solidFill>
              </a:rPr>
              <a:t> </a:t>
            </a:r>
            <a:r>
              <a:rPr lang="en-US" sz="3600" b="0" dirty="0" err="1">
                <a:solidFill>
                  <a:srgbClr val="3333CC"/>
                </a:solidFill>
              </a:rPr>
              <a:t>từ</a:t>
            </a:r>
            <a:r>
              <a:rPr lang="en-US" sz="3600" b="0" dirty="0">
                <a:solidFill>
                  <a:srgbClr val="3333CC"/>
                </a:solidFill>
              </a:rPr>
              <a:t> </a:t>
            </a:r>
            <a:r>
              <a:rPr lang="en-US" sz="3600" b="0" dirty="0" err="1">
                <a:solidFill>
                  <a:srgbClr val="3333CC"/>
                </a:solidFill>
              </a:rPr>
              <a:t>ghép</a:t>
            </a:r>
            <a:r>
              <a:rPr lang="en-US" sz="3600" b="0" dirty="0">
                <a:solidFill>
                  <a:srgbClr val="3333CC"/>
                </a:solidFill>
              </a:rPr>
              <a:t>, </a:t>
            </a:r>
            <a:r>
              <a:rPr lang="en-US" sz="3600" b="0" dirty="0" err="1">
                <a:solidFill>
                  <a:srgbClr val="3333CC"/>
                </a:solidFill>
              </a:rPr>
              <a:t>từ</a:t>
            </a:r>
            <a:r>
              <a:rPr lang="en-US" sz="3600" b="0" dirty="0">
                <a:solidFill>
                  <a:srgbClr val="3333CC"/>
                </a:solidFill>
              </a:rPr>
              <a:t> </a:t>
            </a:r>
            <a:r>
              <a:rPr lang="en-US" sz="3600" b="0" dirty="0" err="1">
                <a:solidFill>
                  <a:srgbClr val="3333CC"/>
                </a:solidFill>
              </a:rPr>
              <a:t>láy</a:t>
            </a:r>
            <a:r>
              <a:rPr lang="en-US" sz="3600" b="0" dirty="0">
                <a:solidFill>
                  <a:srgbClr val="3333CC"/>
                </a:solidFill>
              </a:rPr>
              <a:t> </a:t>
            </a:r>
            <a:r>
              <a:rPr lang="en-US" sz="3600" b="0" dirty="0" err="1">
                <a:solidFill>
                  <a:srgbClr val="3333CC"/>
                </a:solidFill>
              </a:rPr>
              <a:t>thể</a:t>
            </a:r>
            <a:r>
              <a:rPr lang="en-US" sz="3600" b="0" dirty="0">
                <a:solidFill>
                  <a:srgbClr val="3333CC"/>
                </a:solidFill>
              </a:rPr>
              <a:t> </a:t>
            </a:r>
            <a:r>
              <a:rPr lang="en-US" sz="3600" b="0" dirty="0" err="1">
                <a:solidFill>
                  <a:srgbClr val="3333CC"/>
                </a:solidFill>
              </a:rPr>
              <a:t>hiện</a:t>
            </a:r>
            <a:r>
              <a:rPr lang="en-US" sz="3600" b="0" dirty="0">
                <a:solidFill>
                  <a:srgbClr val="3333CC"/>
                </a:solidFill>
              </a:rPr>
              <a:t> </a:t>
            </a:r>
            <a:r>
              <a:rPr lang="en-US" sz="3600" b="0" dirty="0" err="1">
                <a:solidFill>
                  <a:srgbClr val="3333CC"/>
                </a:solidFill>
              </a:rPr>
              <a:t>các</a:t>
            </a:r>
            <a:r>
              <a:rPr lang="en-US" sz="3600" b="0" dirty="0">
                <a:solidFill>
                  <a:srgbClr val="3333CC"/>
                </a:solidFill>
              </a:rPr>
              <a:t> </a:t>
            </a:r>
            <a:r>
              <a:rPr lang="en-US" sz="3600" b="0" dirty="0" err="1">
                <a:solidFill>
                  <a:srgbClr val="3333CC"/>
                </a:solidFill>
              </a:rPr>
              <a:t>mức</a:t>
            </a:r>
            <a:r>
              <a:rPr lang="en-US" sz="3600" b="0" dirty="0">
                <a:solidFill>
                  <a:srgbClr val="3333CC"/>
                </a:solidFill>
              </a:rPr>
              <a:t> </a:t>
            </a:r>
            <a:r>
              <a:rPr lang="en-US" sz="3600" b="0" dirty="0" err="1">
                <a:solidFill>
                  <a:srgbClr val="3333CC"/>
                </a:solidFill>
              </a:rPr>
              <a:t>độ</a:t>
            </a:r>
            <a:r>
              <a:rPr lang="en-US" sz="3600" b="0" dirty="0">
                <a:solidFill>
                  <a:srgbClr val="3333CC"/>
                </a:solidFill>
              </a:rPr>
              <a:t> </a:t>
            </a:r>
            <a:r>
              <a:rPr lang="en-US" sz="3600" b="0" dirty="0" err="1">
                <a:solidFill>
                  <a:srgbClr val="3333CC"/>
                </a:solidFill>
              </a:rPr>
              <a:t>trắng</a:t>
            </a:r>
            <a:r>
              <a:rPr lang="en-US" sz="3600" b="0" dirty="0">
                <a:solidFill>
                  <a:srgbClr val="3333CC"/>
                </a:solidFill>
              </a:rPr>
              <a:t> </a:t>
            </a:r>
            <a:r>
              <a:rPr lang="en-US" sz="3600" b="0" err="1">
                <a:solidFill>
                  <a:srgbClr val="3333CC"/>
                </a:solidFill>
              </a:rPr>
              <a:t>khác</a:t>
            </a:r>
            <a:r>
              <a:rPr lang="en-US" sz="3600" b="0">
                <a:solidFill>
                  <a:srgbClr val="3333CC"/>
                </a:solidFill>
              </a:rPr>
              <a:t> cho cô nào! </a:t>
            </a:r>
            <a:endParaRPr lang="en-US" sz="3600" b="0" dirty="0">
              <a:solidFill>
                <a:srgbClr val="FF33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8868" y="4710610"/>
            <a:ext cx="11825566" cy="13554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600" dirty="0">
                <a:solidFill>
                  <a:srgbClr val="FF0000"/>
                </a:solidFill>
              </a:rPr>
              <a:t>	</a:t>
            </a:r>
            <a:r>
              <a:rPr lang="en-US" sz="3600" dirty="0" err="1">
                <a:solidFill>
                  <a:srgbClr val="FF0000"/>
                </a:solidFill>
              </a:rPr>
              <a:t>Trắng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ngần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trắng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trẻo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trắng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xóa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trắng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ngà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trắng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bệch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trắng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toát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trắng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phau</a:t>
            </a:r>
            <a:r>
              <a:rPr lang="en-US" sz="3600" dirty="0">
                <a:solidFill>
                  <a:srgbClr val="FF0000"/>
                </a:solidFill>
              </a:rPr>
              <a:t>…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1" grpId="0"/>
      <p:bldP spid="7" grpId="0" animBg="1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6"/>
          <p:cNvSpPr txBox="1">
            <a:spLocks noChangeArrowheads="1"/>
          </p:cNvSpPr>
          <p:nvPr/>
        </p:nvSpPr>
        <p:spPr bwMode="auto">
          <a:xfrm>
            <a:off x="359806" y="74897"/>
            <a:ext cx="2136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I. Nhận xét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245784" y="1483438"/>
            <a:ext cx="59705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>
              <a:lnSpc>
                <a:spcPct val="150000"/>
              </a:lnSpc>
            </a:pPr>
            <a:r>
              <a:rPr lang="en-US" b="0" dirty="0"/>
              <a:t>a. </a:t>
            </a:r>
            <a:r>
              <a:rPr lang="en-US" b="0" dirty="0" err="1"/>
              <a:t>Tờ</a:t>
            </a:r>
            <a:r>
              <a:rPr lang="en-US" b="0" dirty="0"/>
              <a:t> </a:t>
            </a:r>
            <a:r>
              <a:rPr lang="en-US" b="0" dirty="0" err="1"/>
              <a:t>giấy</a:t>
            </a:r>
            <a:r>
              <a:rPr lang="en-US" b="0" dirty="0"/>
              <a:t> </a:t>
            </a:r>
            <a:r>
              <a:rPr lang="en-US" b="0" dirty="0" err="1"/>
              <a:t>này</a:t>
            </a:r>
            <a:r>
              <a:rPr lang="en-US" b="0" dirty="0"/>
              <a:t> </a:t>
            </a:r>
            <a:r>
              <a:rPr lang="en-US" dirty="0" err="1"/>
              <a:t>rất</a:t>
            </a:r>
            <a:r>
              <a:rPr lang="en-US" b="0" dirty="0"/>
              <a:t> </a:t>
            </a:r>
            <a:r>
              <a:rPr lang="en-US" dirty="0" err="1"/>
              <a:t>trắng</a:t>
            </a:r>
            <a:r>
              <a:rPr lang="en-US" b="0" dirty="0"/>
              <a:t>.</a:t>
            </a:r>
          </a:p>
          <a:p>
            <a:pPr marL="609600" indent="-609600">
              <a:lnSpc>
                <a:spcPct val="150000"/>
              </a:lnSpc>
            </a:pPr>
            <a:r>
              <a:rPr lang="en-US" b="0" dirty="0"/>
              <a:t>b. </a:t>
            </a:r>
            <a:r>
              <a:rPr lang="en-US" b="0" dirty="0" err="1"/>
              <a:t>Tờ</a:t>
            </a:r>
            <a:r>
              <a:rPr lang="en-US" b="0" dirty="0"/>
              <a:t> </a:t>
            </a:r>
            <a:r>
              <a:rPr lang="en-US" b="0" dirty="0" err="1"/>
              <a:t>giấy</a:t>
            </a:r>
            <a:r>
              <a:rPr lang="en-US" b="0" dirty="0"/>
              <a:t> </a:t>
            </a:r>
            <a:r>
              <a:rPr lang="en-US" b="0" dirty="0" err="1"/>
              <a:t>này</a:t>
            </a:r>
            <a:r>
              <a:rPr lang="en-US" b="0" dirty="0"/>
              <a:t> </a:t>
            </a:r>
            <a:r>
              <a:rPr lang="en-US" dirty="0" err="1"/>
              <a:t>trắng</a:t>
            </a:r>
            <a:r>
              <a:rPr lang="en-US" b="0" dirty="0"/>
              <a:t> </a:t>
            </a:r>
            <a:r>
              <a:rPr lang="en-US" b="0" dirty="0" err="1"/>
              <a:t>hơn</a:t>
            </a:r>
            <a:r>
              <a:rPr lang="en-US" b="0" dirty="0"/>
              <a:t>.</a:t>
            </a:r>
          </a:p>
          <a:p>
            <a:pPr marL="609600" indent="-609600">
              <a:lnSpc>
                <a:spcPct val="150000"/>
              </a:lnSpc>
            </a:pPr>
            <a:r>
              <a:rPr lang="en-US" b="0" dirty="0"/>
              <a:t>c. </a:t>
            </a:r>
            <a:r>
              <a:rPr lang="en-US" b="0" dirty="0" err="1"/>
              <a:t>Tờ</a:t>
            </a:r>
            <a:r>
              <a:rPr lang="en-US" b="0" dirty="0"/>
              <a:t> </a:t>
            </a:r>
            <a:r>
              <a:rPr lang="en-US" b="0" dirty="0" err="1"/>
              <a:t>giấy</a:t>
            </a:r>
            <a:r>
              <a:rPr lang="en-US" b="0" dirty="0"/>
              <a:t> </a:t>
            </a:r>
            <a:r>
              <a:rPr lang="en-US" b="0" dirty="0" err="1"/>
              <a:t>này</a:t>
            </a:r>
            <a:r>
              <a:rPr lang="en-US" b="0" dirty="0"/>
              <a:t> </a:t>
            </a:r>
            <a:r>
              <a:rPr lang="en-US" dirty="0" err="1"/>
              <a:t>trắng</a:t>
            </a:r>
            <a:r>
              <a:rPr lang="en-US" b="0" dirty="0"/>
              <a:t> </a:t>
            </a:r>
            <a:r>
              <a:rPr lang="en-US" b="0" err="1"/>
              <a:t>nhất</a:t>
            </a:r>
            <a:r>
              <a:rPr lang="en-US" b="0"/>
              <a:t>.</a:t>
            </a:r>
            <a:endParaRPr lang="en-US" dirty="0"/>
          </a:p>
        </p:txBody>
      </p:sp>
      <p:sp>
        <p:nvSpPr>
          <p:cNvPr id="63493" name="Text Box 14"/>
          <p:cNvSpPr txBox="1">
            <a:spLocks noChangeArrowheads="1"/>
          </p:cNvSpPr>
          <p:nvPr/>
        </p:nvSpPr>
        <p:spPr bwMode="auto">
          <a:xfrm>
            <a:off x="169305" y="574960"/>
            <a:ext cx="1202269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	2.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Trong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các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câu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dưới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đây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 ý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nghĩa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mức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độ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được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thể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hiện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cách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nào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?     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6"/>
          <p:cNvSpPr txBox="1">
            <a:spLocks noChangeArrowheads="1"/>
          </p:cNvSpPr>
          <p:nvPr/>
        </p:nvSpPr>
        <p:spPr bwMode="auto">
          <a:xfrm>
            <a:off x="424799" y="-2076"/>
            <a:ext cx="26228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3300"/>
                </a:solidFill>
              </a:rPr>
              <a:t>I. Nhận xét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653492" y="1620420"/>
            <a:ext cx="5970588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>
              <a:lnSpc>
                <a:spcPct val="115000"/>
              </a:lnSpc>
            </a:pPr>
            <a:r>
              <a:rPr lang="en-US" b="0" dirty="0">
                <a:solidFill>
                  <a:schemeClr val="tx2"/>
                </a:solidFill>
              </a:rPr>
              <a:t>a. </a:t>
            </a:r>
            <a:r>
              <a:rPr lang="en-US" b="0" dirty="0" err="1">
                <a:solidFill>
                  <a:schemeClr val="tx2"/>
                </a:solidFill>
              </a:rPr>
              <a:t>Tờ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giấy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này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rất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rgbClr val="3333CC"/>
                </a:solidFill>
              </a:rPr>
              <a:t>trắng</a:t>
            </a:r>
            <a:r>
              <a:rPr lang="en-US" b="0" dirty="0">
                <a:solidFill>
                  <a:schemeClr val="tx2"/>
                </a:solidFill>
              </a:rPr>
              <a:t>.</a:t>
            </a:r>
          </a:p>
          <a:p>
            <a:pPr marL="609600" indent="-609600">
              <a:lnSpc>
                <a:spcPct val="115000"/>
              </a:lnSpc>
              <a:buFontTx/>
              <a:buAutoNum type="alphaLcPeriod"/>
            </a:pPr>
            <a:endParaRPr lang="en-US" dirty="0"/>
          </a:p>
        </p:txBody>
      </p:sp>
      <p:sp>
        <p:nvSpPr>
          <p:cNvPr id="63493" name="Text Box 14"/>
          <p:cNvSpPr txBox="1">
            <a:spLocks noChangeArrowheads="1"/>
          </p:cNvSpPr>
          <p:nvPr/>
        </p:nvSpPr>
        <p:spPr bwMode="auto">
          <a:xfrm>
            <a:off x="424798" y="550959"/>
            <a:ext cx="1176720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	2.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Trong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các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câu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dưới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đây</a:t>
            </a:r>
            <a:r>
              <a:rPr lang="en-US" dirty="0">
                <a:solidFill>
                  <a:schemeClr val="tx2"/>
                </a:solidFill>
              </a:rPr>
              <a:t>, ý </a:t>
            </a:r>
            <a:r>
              <a:rPr lang="en-US" dirty="0" err="1">
                <a:solidFill>
                  <a:schemeClr val="tx2"/>
                </a:solidFill>
              </a:rPr>
              <a:t>nghĩa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mức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độ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được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thể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hiện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bằng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cách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nào</a:t>
            </a:r>
            <a:r>
              <a:rPr lang="en-US" dirty="0">
                <a:solidFill>
                  <a:schemeClr val="tx2"/>
                </a:solidFill>
              </a:rPr>
              <a:t>?      </a:t>
            </a:r>
            <a:endParaRPr lang="en-US" dirty="0">
              <a:solidFill>
                <a:srgbClr val="3333CC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143720" y="2135798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5719205" y="1723608"/>
            <a:ext cx="59483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5719205" y="1696620"/>
            <a:ext cx="56689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err="1">
                <a:solidFill>
                  <a:srgbClr val="FF3300"/>
                </a:solidFill>
              </a:rPr>
              <a:t>Thêm</a:t>
            </a:r>
            <a:r>
              <a:rPr lang="en-US" b="0" dirty="0">
                <a:solidFill>
                  <a:srgbClr val="FF3300"/>
                </a:solidFill>
              </a:rPr>
              <a:t> </a:t>
            </a:r>
            <a:r>
              <a:rPr lang="en-US" b="0" dirty="0" err="1">
                <a:solidFill>
                  <a:srgbClr val="FF3300"/>
                </a:solidFill>
              </a:rPr>
              <a:t>từ</a:t>
            </a:r>
            <a:r>
              <a:rPr lang="en-US" b="0" dirty="0">
                <a:solidFill>
                  <a:srgbClr val="FF3300"/>
                </a:solidFill>
              </a:rPr>
              <a:t> </a:t>
            </a:r>
            <a:r>
              <a:rPr lang="en-US" b="0" i="1" dirty="0" err="1">
                <a:solidFill>
                  <a:srgbClr val="FF3300"/>
                </a:solidFill>
              </a:rPr>
              <a:t>rất</a:t>
            </a:r>
            <a:r>
              <a:rPr lang="en-US" b="0" dirty="0">
                <a:solidFill>
                  <a:srgbClr val="FF3300"/>
                </a:solidFill>
              </a:rPr>
              <a:t> </a:t>
            </a:r>
            <a:r>
              <a:rPr lang="en-US" b="0" dirty="0" err="1">
                <a:solidFill>
                  <a:srgbClr val="FF3300"/>
                </a:solidFill>
              </a:rPr>
              <a:t>vào</a:t>
            </a:r>
            <a:r>
              <a:rPr lang="en-US" b="0" dirty="0">
                <a:solidFill>
                  <a:srgbClr val="FF3300"/>
                </a:solidFill>
              </a:rPr>
              <a:t> </a:t>
            </a:r>
            <a:r>
              <a:rPr lang="en-US" b="0" dirty="0" err="1">
                <a:solidFill>
                  <a:srgbClr val="FF3300"/>
                </a:solidFill>
              </a:rPr>
              <a:t>trước</a:t>
            </a:r>
            <a:r>
              <a:rPr lang="en-US" b="0" dirty="0">
                <a:solidFill>
                  <a:srgbClr val="FF3300"/>
                </a:solidFill>
              </a:rPr>
              <a:t> </a:t>
            </a:r>
            <a:r>
              <a:rPr lang="en-US" b="0" dirty="0" err="1">
                <a:solidFill>
                  <a:srgbClr val="FF3300"/>
                </a:solidFill>
              </a:rPr>
              <a:t>tính</a:t>
            </a:r>
            <a:r>
              <a:rPr lang="en-US" b="0" dirty="0">
                <a:solidFill>
                  <a:srgbClr val="FF3300"/>
                </a:solidFill>
              </a:rPr>
              <a:t> </a:t>
            </a:r>
            <a:r>
              <a:rPr lang="en-US" b="0" dirty="0" err="1">
                <a:solidFill>
                  <a:srgbClr val="FF3300"/>
                </a:solidFill>
              </a:rPr>
              <a:t>từ</a:t>
            </a:r>
            <a:endParaRPr lang="en-US" b="0" dirty="0">
              <a:solidFill>
                <a:srgbClr val="FF33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404880" y="1918870"/>
            <a:ext cx="314325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21338" y="2161152"/>
            <a:ext cx="11270662" cy="139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Tờ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giấy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này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Times New Roman" pitchFamily="18" charset="0"/>
              </a:rPr>
              <a:t>hơi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3333CC"/>
                </a:solidFill>
                <a:cs typeface="Times New Roman" pitchFamily="18" charset="0"/>
              </a:rPr>
              <a:t>trắng</a:t>
            </a:r>
            <a:r>
              <a:rPr lang="en-US" b="0">
                <a:solidFill>
                  <a:schemeClr val="tx2"/>
                </a:solidFill>
                <a:cs typeface="Times New Roman" pitchFamily="18" charset="0"/>
              </a:rPr>
              <a:t>.                     </a:t>
            </a:r>
            <a:r>
              <a:rPr lang="en-US" b="0">
                <a:solidFill>
                  <a:schemeClr val="tx2"/>
                </a:solidFill>
              </a:rPr>
              <a:t>Tờ </a:t>
            </a:r>
            <a:r>
              <a:rPr lang="en-US" b="0" dirty="0" err="1">
                <a:solidFill>
                  <a:schemeClr val="tx2"/>
                </a:solidFill>
              </a:rPr>
              <a:t>giấy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này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rgbClr val="3333CC"/>
                </a:solidFill>
              </a:rPr>
              <a:t>trắng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lắm</a:t>
            </a:r>
            <a:r>
              <a:rPr lang="en-US" b="0" dirty="0">
                <a:solidFill>
                  <a:schemeClr val="tx2"/>
                </a:solidFill>
              </a:rPr>
              <a:t>!</a:t>
            </a:r>
            <a:endParaRPr lang="en-US" b="0" dirty="0">
              <a:solidFill>
                <a:schemeClr val="tx2"/>
              </a:solidFill>
              <a:cs typeface="Times New Roman" pitchFamily="18" charset="0"/>
            </a:endParaRPr>
          </a:p>
          <a:p>
            <a:pPr marL="342900" indent="-342900">
              <a:lnSpc>
                <a:spcPct val="115000"/>
              </a:lnSpc>
            </a:pP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Tờ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giấy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này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3333CC"/>
                </a:solidFill>
                <a:cs typeface="Times New Roman" pitchFamily="18" charset="0"/>
              </a:rPr>
              <a:t>trắng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Times New Roman" pitchFamily="18" charset="0"/>
              </a:rPr>
              <a:t>thật</a:t>
            </a:r>
            <a:r>
              <a:rPr lang="en-US" b="0">
                <a:solidFill>
                  <a:schemeClr val="tx2"/>
                </a:solidFill>
                <a:cs typeface="Times New Roman" pitchFamily="18" charset="0"/>
              </a:rPr>
              <a:t>!                    </a:t>
            </a:r>
            <a:r>
              <a:rPr lang="en-US" b="0">
                <a:solidFill>
                  <a:schemeClr val="tx2"/>
                </a:solidFill>
              </a:rPr>
              <a:t>Tờ </a:t>
            </a:r>
            <a:r>
              <a:rPr lang="en-US" b="0" dirty="0" err="1">
                <a:solidFill>
                  <a:schemeClr val="tx2"/>
                </a:solidFill>
              </a:rPr>
              <a:t>giấy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này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rgbClr val="3333CC"/>
                </a:solidFill>
              </a:rPr>
              <a:t>trắng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quá</a:t>
            </a:r>
            <a:r>
              <a:rPr lang="en-US" b="0" dirty="0">
                <a:solidFill>
                  <a:schemeClr val="tx2"/>
                </a:solidFill>
              </a:rPr>
              <a:t>!</a:t>
            </a:r>
            <a:endParaRPr lang="en-US" b="0" dirty="0">
              <a:solidFill>
                <a:schemeClr val="tx2"/>
              </a:solidFill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113361" y="2825152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144969" y="2821298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227620" y="3423735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0188615" y="3409334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72400" y="3508352"/>
            <a:ext cx="119196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Để thể hiện mức độ của đặc điểm ta </a:t>
            </a: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thêm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từ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cs typeface="Times New Roman" pitchFamily="18" charset="0"/>
              </a:rPr>
              <a:t>rất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cs typeface="Times New Roman" pitchFamily="18" charset="0"/>
              </a:rPr>
              <a:t>hơi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cs typeface="Times New Roman" pitchFamily="18" charset="0"/>
              </a:rPr>
              <a:t>quá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cs typeface="Times New Roman" pitchFamily="18" charset="0"/>
              </a:rPr>
              <a:t>lắm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cs typeface="Times New Roman" pitchFamily="18" charset="0"/>
              </a:rPr>
              <a:t>thật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…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Times New Roman" pitchFamily="18" charset="0"/>
              </a:rPr>
              <a:t>vào</a:t>
            </a:r>
            <a:r>
              <a:rPr lang="en-US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Times New Roman" pitchFamily="18" charset="0"/>
              </a:rPr>
              <a:t>trước</a:t>
            </a:r>
            <a:r>
              <a:rPr lang="en-US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Times New Roman" pitchFamily="18" charset="0"/>
              </a:rPr>
              <a:t>hoặc</a:t>
            </a:r>
            <a:r>
              <a:rPr lang="en-US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Times New Roman" pitchFamily="18" charset="0"/>
              </a:rPr>
              <a:t>sau</a:t>
            </a:r>
            <a:r>
              <a:rPr lang="en-US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Times New Roman" pitchFamily="18" charset="0"/>
              </a:rPr>
              <a:t>tính</a:t>
            </a:r>
            <a:r>
              <a:rPr lang="en-US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Times New Roman" pitchFamily="18" charset="0"/>
              </a:rPr>
              <a:t>từ</a:t>
            </a:r>
            <a:r>
              <a:rPr lang="en-US" dirty="0">
                <a:solidFill>
                  <a:schemeClr val="tx2"/>
                </a:solidFill>
                <a:cs typeface="Times New Roman" pitchFamily="18" charset="0"/>
              </a:rPr>
              <a:t>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4718570"/>
            <a:ext cx="6096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pPr marL="609600" indent="-609600">
              <a:lnSpc>
                <a:spcPct val="150000"/>
              </a:lnSpc>
            </a:pPr>
            <a:r>
              <a:rPr lang="en-US" sz="3600" b="0">
                <a:solidFill>
                  <a:schemeClr val="tx2"/>
                </a:solidFill>
              </a:rPr>
              <a:t>      b</a:t>
            </a:r>
            <a:r>
              <a:rPr lang="en-US" sz="3600" b="0" dirty="0">
                <a:solidFill>
                  <a:schemeClr val="tx2"/>
                </a:solidFill>
              </a:rPr>
              <a:t>. </a:t>
            </a:r>
            <a:r>
              <a:rPr lang="en-US" sz="3600" b="0" dirty="0" err="1">
                <a:solidFill>
                  <a:schemeClr val="tx2"/>
                </a:solidFill>
              </a:rPr>
              <a:t>Tờ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gi</a:t>
            </a:r>
            <a:r>
              <a:rPr lang="en-US" sz="3600" b="0" dirty="0" err="1">
                <a:solidFill>
                  <a:schemeClr val="tx2"/>
                </a:solidFill>
              </a:rPr>
              <a:t>ấy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này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rgbClr val="3333CC"/>
                </a:solidFill>
              </a:rPr>
              <a:t>trắng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hơn</a:t>
            </a:r>
            <a:r>
              <a:rPr lang="en-US" sz="3600" dirty="0">
                <a:solidFill>
                  <a:schemeClr val="tx2"/>
                </a:solidFill>
              </a:rPr>
              <a:t>.</a:t>
            </a:r>
          </a:p>
          <a:p>
            <a:pPr marL="609600" indent="-609600">
              <a:lnSpc>
                <a:spcPct val="150000"/>
              </a:lnSpc>
            </a:pPr>
            <a:r>
              <a:rPr lang="en-US" sz="3600" b="0">
                <a:solidFill>
                  <a:schemeClr val="tx2"/>
                </a:solidFill>
              </a:rPr>
              <a:t>      c</a:t>
            </a:r>
            <a:r>
              <a:rPr lang="en-US" sz="3600" b="0" dirty="0">
                <a:solidFill>
                  <a:schemeClr val="tx2"/>
                </a:solidFill>
              </a:rPr>
              <a:t>. </a:t>
            </a:r>
            <a:r>
              <a:rPr lang="en-US" sz="3600" b="0" dirty="0" err="1">
                <a:solidFill>
                  <a:schemeClr val="tx2"/>
                </a:solidFill>
              </a:rPr>
              <a:t>Tờ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giấy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này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err="1">
                <a:solidFill>
                  <a:srgbClr val="3333CC"/>
                </a:solidFill>
              </a:rPr>
              <a:t>trắng</a:t>
            </a:r>
            <a:r>
              <a:rPr lang="en-US" sz="3600" b="0">
                <a:solidFill>
                  <a:schemeClr val="tx2"/>
                </a:solidFill>
              </a:rPr>
              <a:t> </a:t>
            </a:r>
            <a:r>
              <a:rPr lang="en-US" sz="3600">
                <a:solidFill>
                  <a:schemeClr val="tx2"/>
                </a:solidFill>
              </a:rPr>
              <a:t>nhất</a:t>
            </a:r>
          </a:p>
          <a:p>
            <a:pPr marL="609600" indent="-609600">
              <a:lnSpc>
                <a:spcPct val="150000"/>
              </a:lnSpc>
            </a:pPr>
            <a:r>
              <a:rPr lang="en-US" sz="800">
                <a:solidFill>
                  <a:schemeClr val="tx2"/>
                </a:solidFill>
              </a:rPr>
              <a:t>.</a:t>
            </a:r>
          </a:p>
          <a:p>
            <a:pPr marL="609600" indent="-609600">
              <a:lnSpc>
                <a:spcPct val="150000"/>
              </a:lnSpc>
            </a:pPr>
            <a:endParaRPr lang="en-US" sz="800">
              <a:solidFill>
                <a:schemeClr val="tx2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795280" y="5457110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815503" y="6305090"/>
            <a:ext cx="732258" cy="80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entagon 1"/>
          <p:cNvSpPr/>
          <p:nvPr/>
        </p:nvSpPr>
        <p:spPr>
          <a:xfrm rot="10800000">
            <a:off x="6157172" y="5045866"/>
            <a:ext cx="5386802" cy="1134863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556669" y="5013134"/>
            <a:ext cx="5430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3300"/>
                </a:solidFill>
                <a:cs typeface="Times New Roman" pitchFamily="18" charset="0"/>
              </a:rPr>
              <a:t>Tạo</a:t>
            </a:r>
            <a:r>
              <a:rPr lang="en-US" sz="36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cs typeface="Times New Roman" pitchFamily="18" charset="0"/>
              </a:rPr>
              <a:t>phép</a:t>
            </a:r>
            <a:r>
              <a:rPr lang="en-US" sz="3600" dirty="0">
                <a:solidFill>
                  <a:srgbClr val="FF3300"/>
                </a:solidFill>
                <a:cs typeface="Times New Roman" pitchFamily="18" charset="0"/>
              </a:rPr>
              <a:t> so </a:t>
            </a:r>
            <a:r>
              <a:rPr lang="en-US" sz="3600" dirty="0" err="1">
                <a:solidFill>
                  <a:srgbClr val="FF3300"/>
                </a:solidFill>
                <a:cs typeface="Times New Roman" pitchFamily="18" charset="0"/>
              </a:rPr>
              <a:t>sánh</a:t>
            </a:r>
            <a:r>
              <a:rPr lang="en-US" sz="36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3300"/>
                </a:solidFill>
                <a:cs typeface="Times New Roman" pitchFamily="18" charset="0"/>
              </a:rPr>
              <a:t>nhất</a:t>
            </a:r>
            <a:r>
              <a:rPr lang="en-US" sz="3600" i="1" dirty="0">
                <a:solidFill>
                  <a:srgbClr val="FF3300"/>
                </a:solidFill>
                <a:cs typeface="Times New Roman" pitchFamily="18" charset="0"/>
              </a:rPr>
              <a:t>, </a:t>
            </a:r>
            <a:r>
              <a:rPr lang="en-US" sz="3600" i="1" err="1">
                <a:solidFill>
                  <a:srgbClr val="FF3300"/>
                </a:solidFill>
                <a:cs typeface="Times New Roman" pitchFamily="18" charset="0"/>
              </a:rPr>
              <a:t>hơn</a:t>
            </a:r>
            <a:r>
              <a:rPr lang="en-US" sz="3600" i="1">
                <a:solidFill>
                  <a:srgbClr val="FF3300"/>
                </a:solidFill>
                <a:cs typeface="Times New Roman" pitchFamily="18" charset="0"/>
              </a:rPr>
              <a:t>…</a:t>
            </a:r>
            <a:endParaRPr lang="en-US" sz="36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054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8" grpId="0"/>
      <p:bldP spid="7" grpId="0" animBg="1"/>
      <p:bldP spid="5" grpId="0"/>
      <p:bldP spid="28" grpId="0" animBg="1"/>
      <p:bldP spid="16" grpId="0" animBg="1"/>
      <p:bldP spid="2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Text Box 14"/>
          <p:cNvSpPr txBox="1">
            <a:spLocks noChangeArrowheads="1"/>
          </p:cNvSpPr>
          <p:nvPr/>
        </p:nvSpPr>
        <p:spPr bwMode="auto">
          <a:xfrm>
            <a:off x="453932" y="815060"/>
            <a:ext cx="11540844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dirty="0">
                <a:solidFill>
                  <a:schemeClr val="tx2"/>
                </a:solidFill>
              </a:rPr>
              <a:t>	2.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Trong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các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câu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dưới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đây</a:t>
            </a:r>
            <a:r>
              <a:rPr lang="en-US" sz="3600" dirty="0">
                <a:solidFill>
                  <a:schemeClr val="tx2"/>
                </a:solidFill>
              </a:rPr>
              <a:t>, ý </a:t>
            </a:r>
            <a:r>
              <a:rPr lang="en-US" sz="3600" dirty="0" err="1">
                <a:solidFill>
                  <a:schemeClr val="tx2"/>
                </a:solidFill>
              </a:rPr>
              <a:t>nghĩa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mức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độ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được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thể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hiện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bằng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cách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nào</a:t>
            </a:r>
            <a:r>
              <a:rPr lang="en-US" sz="3600" dirty="0">
                <a:solidFill>
                  <a:schemeClr val="tx2"/>
                </a:solidFill>
              </a:rPr>
              <a:t>?      </a:t>
            </a:r>
            <a:endParaRPr lang="en-US" sz="3600" dirty="0">
              <a:solidFill>
                <a:srgbClr val="3333CC"/>
              </a:solidFill>
            </a:endParaRPr>
          </a:p>
        </p:txBody>
      </p:sp>
      <p:sp>
        <p:nvSpPr>
          <p:cNvPr id="25618" name="Text Box 6"/>
          <p:cNvSpPr txBox="1">
            <a:spLocks noChangeArrowheads="1"/>
          </p:cNvSpPr>
          <p:nvPr/>
        </p:nvSpPr>
        <p:spPr bwMode="auto">
          <a:xfrm>
            <a:off x="453932" y="169022"/>
            <a:ext cx="26228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3300"/>
                </a:solidFill>
              </a:rPr>
              <a:t>I. Nhận xét</a:t>
            </a:r>
          </a:p>
        </p:txBody>
      </p:sp>
      <p:sp>
        <p:nvSpPr>
          <p:cNvPr id="4" name="Rectangle 3"/>
          <p:cNvSpPr/>
          <p:nvPr/>
        </p:nvSpPr>
        <p:spPr>
          <a:xfrm>
            <a:off x="2033308" y="217713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lnSpc>
                <a:spcPct val="150000"/>
              </a:lnSpc>
            </a:pPr>
            <a:r>
              <a:rPr lang="en-US" sz="3600" b="0" dirty="0">
                <a:solidFill>
                  <a:schemeClr val="tx2"/>
                </a:solidFill>
              </a:rPr>
              <a:t>b. </a:t>
            </a:r>
            <a:r>
              <a:rPr lang="en-US" sz="3600" b="0" dirty="0" err="1">
                <a:solidFill>
                  <a:schemeClr val="tx2"/>
                </a:solidFill>
              </a:rPr>
              <a:t>Tờ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giấy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này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rgbClr val="3333CC"/>
                </a:solidFill>
              </a:rPr>
              <a:t>trắng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hơn</a:t>
            </a:r>
            <a:r>
              <a:rPr lang="en-US" sz="3600" dirty="0">
                <a:solidFill>
                  <a:schemeClr val="tx2"/>
                </a:solidFill>
              </a:rPr>
              <a:t>.</a:t>
            </a:r>
          </a:p>
          <a:p>
            <a:pPr marL="609600" indent="-609600">
              <a:lnSpc>
                <a:spcPct val="150000"/>
              </a:lnSpc>
            </a:pPr>
            <a:r>
              <a:rPr lang="en-US" sz="3600" b="0" dirty="0">
                <a:solidFill>
                  <a:schemeClr val="tx2"/>
                </a:solidFill>
              </a:rPr>
              <a:t>c. </a:t>
            </a:r>
            <a:r>
              <a:rPr lang="en-US" sz="3600" b="0" dirty="0" err="1">
                <a:solidFill>
                  <a:schemeClr val="tx2"/>
                </a:solidFill>
              </a:rPr>
              <a:t>Tờ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giấy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này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rgbClr val="3333CC"/>
                </a:solidFill>
              </a:rPr>
              <a:t>trắng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nhất</a:t>
            </a:r>
            <a:r>
              <a:rPr lang="en-US" sz="3600" dirty="0">
                <a:solidFill>
                  <a:schemeClr val="tx2"/>
                </a:solidFill>
              </a:rPr>
              <a:t>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224354" y="2881639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101696" y="3724835"/>
            <a:ext cx="732258" cy="80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77856" y="4055913"/>
            <a:ext cx="9337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3300"/>
                </a:solidFill>
                <a:cs typeface="Times New Roman" pitchFamily="18" charset="0"/>
              </a:rPr>
              <a:t>Tạo</a:t>
            </a:r>
            <a:r>
              <a:rPr lang="en-US" sz="36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cs typeface="Times New Roman" pitchFamily="18" charset="0"/>
              </a:rPr>
              <a:t>phép</a:t>
            </a:r>
            <a:r>
              <a:rPr lang="en-US" sz="3600" dirty="0">
                <a:solidFill>
                  <a:srgbClr val="FF3300"/>
                </a:solidFill>
                <a:cs typeface="Times New Roman" pitchFamily="18" charset="0"/>
              </a:rPr>
              <a:t> so </a:t>
            </a:r>
            <a:r>
              <a:rPr lang="en-US" sz="3600" dirty="0" err="1">
                <a:solidFill>
                  <a:srgbClr val="FF3300"/>
                </a:solidFill>
                <a:cs typeface="Times New Roman" pitchFamily="18" charset="0"/>
              </a:rPr>
              <a:t>sánh</a:t>
            </a:r>
            <a:r>
              <a:rPr lang="en-US" sz="36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3300"/>
                </a:solidFill>
                <a:cs typeface="Times New Roman" pitchFamily="18" charset="0"/>
              </a:rPr>
              <a:t>nhất</a:t>
            </a:r>
            <a:r>
              <a:rPr lang="en-US" sz="3600" i="1" dirty="0">
                <a:solidFill>
                  <a:srgbClr val="FF3300"/>
                </a:solidFill>
                <a:cs typeface="Times New Roman" pitchFamily="18" charset="0"/>
              </a:rPr>
              <a:t>, </a:t>
            </a:r>
            <a:r>
              <a:rPr lang="en-US" sz="3600" i="1" dirty="0" err="1">
                <a:solidFill>
                  <a:srgbClr val="FF3300"/>
                </a:solidFill>
                <a:cs typeface="Times New Roman" pitchFamily="18" charset="0"/>
              </a:rPr>
              <a:t>hơn</a:t>
            </a:r>
            <a:r>
              <a:rPr lang="en-US" sz="3600" i="1" dirty="0">
                <a:solidFill>
                  <a:srgbClr val="FF3300"/>
                </a:solidFill>
                <a:cs typeface="Times New Roman" pitchFamily="18" charset="0"/>
              </a:rPr>
              <a:t>…</a:t>
            </a:r>
          </a:p>
          <a:p>
            <a:endParaRPr lang="en-US" sz="36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856216" y="761408"/>
            <a:ext cx="28985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3300"/>
                </a:solidFill>
              </a:rPr>
              <a:t>II. Ghi nhớ</a:t>
            </a: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559176" y="1455276"/>
            <a:ext cx="11153211" cy="391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Có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một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số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cách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thể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hiện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mức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độ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của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đặc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điểm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,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tính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chất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như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sau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	-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Tạo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ra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các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từ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ghép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hoặc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từ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láy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với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tính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từ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đã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cho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3600" dirty="0">
                <a:solidFill>
                  <a:srgbClr val="3333CC"/>
                </a:solidFill>
                <a:cs typeface="Times New Roman" pitchFamily="18" charset="0"/>
              </a:rPr>
              <a:t>	-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Thêm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các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từ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3333CC"/>
                </a:solidFill>
                <a:cs typeface="Times New Roman" pitchFamily="18" charset="0"/>
              </a:rPr>
              <a:t>rất</a:t>
            </a:r>
            <a:r>
              <a:rPr lang="en-US" sz="3600" i="1" dirty="0">
                <a:solidFill>
                  <a:srgbClr val="3333CC"/>
                </a:solidFill>
                <a:cs typeface="Times New Roman" pitchFamily="18" charset="0"/>
              </a:rPr>
              <a:t>, </a:t>
            </a:r>
            <a:r>
              <a:rPr lang="en-US" sz="3600" i="1" dirty="0" err="1">
                <a:solidFill>
                  <a:srgbClr val="3333CC"/>
                </a:solidFill>
                <a:cs typeface="Times New Roman" pitchFamily="18" charset="0"/>
              </a:rPr>
              <a:t>hơi</a:t>
            </a:r>
            <a:r>
              <a:rPr lang="en-US" sz="3600" i="1" dirty="0">
                <a:solidFill>
                  <a:srgbClr val="3333CC"/>
                </a:solidFill>
                <a:cs typeface="Times New Roman" pitchFamily="18" charset="0"/>
              </a:rPr>
              <a:t>, </a:t>
            </a:r>
            <a:r>
              <a:rPr lang="en-US" sz="3600" i="1" dirty="0" err="1">
                <a:solidFill>
                  <a:srgbClr val="3333CC"/>
                </a:solidFill>
                <a:cs typeface="Times New Roman" pitchFamily="18" charset="0"/>
              </a:rPr>
              <a:t>quá</a:t>
            </a:r>
            <a:r>
              <a:rPr lang="en-US" sz="3600" i="1" dirty="0">
                <a:solidFill>
                  <a:srgbClr val="3333CC"/>
                </a:solidFill>
                <a:cs typeface="Times New Roman" pitchFamily="18" charset="0"/>
              </a:rPr>
              <a:t>, </a:t>
            </a:r>
            <a:r>
              <a:rPr lang="en-US" sz="3600" i="1" dirty="0" err="1">
                <a:solidFill>
                  <a:srgbClr val="3333CC"/>
                </a:solidFill>
                <a:cs typeface="Times New Roman" pitchFamily="18" charset="0"/>
              </a:rPr>
              <a:t>lắm</a:t>
            </a:r>
            <a:r>
              <a:rPr lang="en-US" sz="3600" i="1" dirty="0">
                <a:solidFill>
                  <a:srgbClr val="3333CC"/>
                </a:solidFill>
                <a:cs typeface="Times New Roman" pitchFamily="18" charset="0"/>
              </a:rPr>
              <a:t>, </a:t>
            </a:r>
            <a:r>
              <a:rPr lang="en-US" sz="3600" i="1" dirty="0" err="1">
                <a:solidFill>
                  <a:srgbClr val="3333CC"/>
                </a:solidFill>
                <a:cs typeface="Times New Roman" pitchFamily="18" charset="0"/>
              </a:rPr>
              <a:t>thật</a:t>
            </a:r>
            <a:r>
              <a:rPr lang="en-US" sz="3600" i="1" dirty="0">
                <a:solidFill>
                  <a:srgbClr val="3333CC"/>
                </a:solidFill>
                <a:cs typeface="Times New Roman" pitchFamily="18" charset="0"/>
              </a:rPr>
              <a:t>…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vào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trước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hoặc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sau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tính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từ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	-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Tạo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ra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phép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so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sánh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với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các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từ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3333CC"/>
                </a:solidFill>
                <a:cs typeface="Times New Roman" pitchFamily="18" charset="0"/>
              </a:rPr>
              <a:t>nhất</a:t>
            </a:r>
            <a:r>
              <a:rPr lang="en-US" sz="3600" i="1" dirty="0">
                <a:solidFill>
                  <a:srgbClr val="3333CC"/>
                </a:solidFill>
                <a:cs typeface="Times New Roman" pitchFamily="18" charset="0"/>
              </a:rPr>
              <a:t>, </a:t>
            </a:r>
            <a:r>
              <a:rPr lang="en-US" sz="3600" i="1" dirty="0" err="1">
                <a:solidFill>
                  <a:srgbClr val="3333CC"/>
                </a:solidFill>
                <a:cs typeface="Times New Roman" pitchFamily="18" charset="0"/>
              </a:rPr>
              <a:t>hơn</a:t>
            </a:r>
            <a:r>
              <a:rPr lang="en-US" sz="3600" i="1" dirty="0">
                <a:solidFill>
                  <a:srgbClr val="3333CC"/>
                </a:solidFill>
                <a:cs typeface="Times New Roman" pitchFamily="18" charset="0"/>
              </a:rPr>
              <a:t>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559176" y="178339"/>
            <a:ext cx="1139525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b="0">
                <a:solidFill>
                  <a:srgbClr val="3333CC"/>
                </a:solidFill>
                <a:cs typeface="Times New Roman" pitchFamily="18" charset="0"/>
              </a:rPr>
              <a:t>Như vậy có mấy cách thể hiện mức độ của đặc điểm, tính chất ?</a:t>
            </a:r>
            <a:endParaRPr lang="en-US" b="0" dirty="0">
              <a:solidFill>
                <a:srgbClr val="3333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980</TotalTime>
  <Words>874</Words>
  <Application>Microsoft Office PowerPoint</Application>
  <PresentationFormat>Custom</PresentationFormat>
  <Paragraphs>155</Paragraphs>
  <Slides>20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Bố trí Tiêu đề</dc:title>
  <dc:creator>WIN</dc:creator>
  <cp:lastModifiedBy>WIN</cp:lastModifiedBy>
  <cp:revision>158</cp:revision>
  <dcterms:created xsi:type="dcterms:W3CDTF">2017-06-06T07:34:00Z</dcterms:created>
  <dcterms:modified xsi:type="dcterms:W3CDTF">2021-12-09T02:23:43Z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KSOProductBuildVer">
    <vt:lpwstr>1033-11.2.0.9052</vt:lpwstr>
  </property>
</Properties>
</file>